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99"/>
  </p:notesMasterIdLst>
  <p:sldIdLst>
    <p:sldId id="256" r:id="rId2"/>
    <p:sldId id="257" r:id="rId3"/>
    <p:sldId id="388" r:id="rId4"/>
    <p:sldId id="389" r:id="rId5"/>
    <p:sldId id="390" r:id="rId6"/>
    <p:sldId id="266" r:id="rId7"/>
    <p:sldId id="268" r:id="rId8"/>
    <p:sldId id="269" r:id="rId9"/>
    <p:sldId id="321" r:id="rId10"/>
    <p:sldId id="306" r:id="rId11"/>
    <p:sldId id="322" r:id="rId12"/>
    <p:sldId id="323" r:id="rId13"/>
    <p:sldId id="324" r:id="rId14"/>
    <p:sldId id="307" r:id="rId15"/>
    <p:sldId id="308" r:id="rId16"/>
    <p:sldId id="326" r:id="rId17"/>
    <p:sldId id="327" r:id="rId18"/>
    <p:sldId id="328" r:id="rId19"/>
    <p:sldId id="329" r:id="rId20"/>
    <p:sldId id="332" r:id="rId21"/>
    <p:sldId id="333" r:id="rId22"/>
    <p:sldId id="334" r:id="rId23"/>
    <p:sldId id="335" r:id="rId24"/>
    <p:sldId id="336" r:id="rId25"/>
    <p:sldId id="337" r:id="rId26"/>
    <p:sldId id="338" r:id="rId27"/>
    <p:sldId id="339" r:id="rId28"/>
    <p:sldId id="341" r:id="rId29"/>
    <p:sldId id="342" r:id="rId30"/>
    <p:sldId id="343" r:id="rId31"/>
    <p:sldId id="344" r:id="rId32"/>
    <p:sldId id="345" r:id="rId33"/>
    <p:sldId id="346" r:id="rId34"/>
    <p:sldId id="347" r:id="rId35"/>
    <p:sldId id="348" r:id="rId36"/>
    <p:sldId id="349" r:id="rId37"/>
    <p:sldId id="350" r:id="rId38"/>
    <p:sldId id="351" r:id="rId39"/>
    <p:sldId id="352" r:id="rId40"/>
    <p:sldId id="353" r:id="rId41"/>
    <p:sldId id="359" r:id="rId42"/>
    <p:sldId id="360" r:id="rId43"/>
    <p:sldId id="361" r:id="rId44"/>
    <p:sldId id="362" r:id="rId45"/>
    <p:sldId id="354" r:id="rId46"/>
    <p:sldId id="356" r:id="rId47"/>
    <p:sldId id="272" r:id="rId48"/>
    <p:sldId id="276" r:id="rId49"/>
    <p:sldId id="363" r:id="rId50"/>
    <p:sldId id="278" r:id="rId51"/>
    <p:sldId id="279" r:id="rId52"/>
    <p:sldId id="280" r:id="rId53"/>
    <p:sldId id="283" r:id="rId54"/>
    <p:sldId id="284" r:id="rId55"/>
    <p:sldId id="285" r:id="rId56"/>
    <p:sldId id="286" r:id="rId57"/>
    <p:sldId id="287" r:id="rId58"/>
    <p:sldId id="289" r:id="rId59"/>
    <p:sldId id="364" r:id="rId60"/>
    <p:sldId id="292" r:id="rId61"/>
    <p:sldId id="293" r:id="rId62"/>
    <p:sldId id="294" r:id="rId63"/>
    <p:sldId id="302" r:id="rId64"/>
    <p:sldId id="303" r:id="rId65"/>
    <p:sldId id="365" r:id="rId66"/>
    <p:sldId id="315" r:id="rId67"/>
    <p:sldId id="318" r:id="rId68"/>
    <p:sldId id="319" r:id="rId69"/>
    <p:sldId id="387" r:id="rId70"/>
    <p:sldId id="391" r:id="rId71"/>
    <p:sldId id="392" r:id="rId72"/>
    <p:sldId id="393" r:id="rId73"/>
    <p:sldId id="367" r:id="rId74"/>
    <p:sldId id="368" r:id="rId75"/>
    <p:sldId id="258" r:id="rId76"/>
    <p:sldId id="369" r:id="rId77"/>
    <p:sldId id="260" r:id="rId78"/>
    <p:sldId id="370" r:id="rId79"/>
    <p:sldId id="371" r:id="rId80"/>
    <p:sldId id="282" r:id="rId81"/>
    <p:sldId id="372" r:id="rId82"/>
    <p:sldId id="281" r:id="rId83"/>
    <p:sldId id="373" r:id="rId84"/>
    <p:sldId id="374" r:id="rId85"/>
    <p:sldId id="375" r:id="rId86"/>
    <p:sldId id="376" r:id="rId87"/>
    <p:sldId id="377" r:id="rId88"/>
    <p:sldId id="378" r:id="rId89"/>
    <p:sldId id="379" r:id="rId90"/>
    <p:sldId id="380" r:id="rId91"/>
    <p:sldId id="381" r:id="rId92"/>
    <p:sldId id="382" r:id="rId93"/>
    <p:sldId id="383" r:id="rId94"/>
    <p:sldId id="384" r:id="rId95"/>
    <p:sldId id="385" r:id="rId96"/>
    <p:sldId id="386" r:id="rId97"/>
    <p:sldId id="394" r:id="rId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5" d="100"/>
          <a:sy n="65" d="100"/>
        </p:scale>
        <p:origin x="7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C51A06-4BEA-431B-9688-A0EBD5CBEB25}" type="datetimeFigureOut">
              <a:rPr lang="en-US" smtClean="0"/>
              <a:t>4/27/2024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5930AE-1632-4F79-BCDC-D702611E486D}" type="slidenum">
              <a:rPr lang="en-US" smtClean="0"/>
              <a:t>‹#›</a:t>
            </a:fld>
            <a:endParaRPr lang="en-US"/>
          </a:p>
        </p:txBody>
      </p:sp>
    </p:spTree>
    <p:extLst>
      <p:ext uri="{BB962C8B-B14F-4D97-AF65-F5344CB8AC3E}">
        <p14:creationId xmlns:p14="http://schemas.microsoft.com/office/powerpoint/2010/main" val="3101342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F007C15-00EF-4560-8EF5-308AD965BC0A}" type="datetime1">
              <a:rPr lang="en-US" smtClean="0"/>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EDC09929-258B-4839-8B94-2FB6E9BCA606}" type="slidenum">
              <a:rPr lang="en-US" smtClean="0"/>
              <a:t>‹#›</a:t>
            </a:fld>
            <a:endParaRPr lang="en-US"/>
          </a:p>
        </p:txBody>
      </p:sp>
    </p:spTree>
    <p:extLst>
      <p:ext uri="{BB962C8B-B14F-4D97-AF65-F5344CB8AC3E}">
        <p14:creationId xmlns:p14="http://schemas.microsoft.com/office/powerpoint/2010/main" val="2243735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78D60D-0234-471D-A678-401AC96C006D}" type="datetime1">
              <a:rPr lang="en-US" smtClean="0"/>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C09929-258B-4839-8B94-2FB6E9BCA606}" type="slidenum">
              <a:rPr lang="en-US" smtClean="0"/>
              <a:t>‹#›</a:t>
            </a:fld>
            <a:endParaRPr lang="en-US"/>
          </a:p>
        </p:txBody>
      </p:sp>
    </p:spTree>
    <p:extLst>
      <p:ext uri="{BB962C8B-B14F-4D97-AF65-F5344CB8AC3E}">
        <p14:creationId xmlns:p14="http://schemas.microsoft.com/office/powerpoint/2010/main" val="1886187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C63315-023F-4E1B-BA6A-0EB44D08977A}" type="datetime1">
              <a:rPr lang="en-US" smtClean="0"/>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C09929-258B-4839-8B94-2FB6E9BCA606}" type="slidenum">
              <a:rPr lang="en-US" smtClean="0"/>
              <a:t>‹#›</a:t>
            </a:fld>
            <a:endParaRPr lang="en-US"/>
          </a:p>
        </p:txBody>
      </p:sp>
    </p:spTree>
    <p:extLst>
      <p:ext uri="{BB962C8B-B14F-4D97-AF65-F5344CB8AC3E}">
        <p14:creationId xmlns:p14="http://schemas.microsoft.com/office/powerpoint/2010/main" val="588155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27B770-D19E-435E-B58D-CE799E30E12C}" type="datetime1">
              <a:rPr lang="en-US" smtClean="0"/>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C09929-258B-4839-8B94-2FB6E9BCA606}" type="slidenum">
              <a:rPr lang="en-US" smtClean="0"/>
              <a:t>‹#›</a:t>
            </a:fld>
            <a:endParaRPr lang="en-US"/>
          </a:p>
        </p:txBody>
      </p:sp>
    </p:spTree>
    <p:extLst>
      <p:ext uri="{BB962C8B-B14F-4D97-AF65-F5344CB8AC3E}">
        <p14:creationId xmlns:p14="http://schemas.microsoft.com/office/powerpoint/2010/main" val="3884577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0108446-523C-48A8-AA44-19768DC5427C}" type="datetime1">
              <a:rPr lang="en-US" smtClean="0"/>
              <a:t>4/27/2024</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EDC09929-258B-4839-8B94-2FB6E9BCA606}" type="slidenum">
              <a:rPr lang="en-US" smtClean="0"/>
              <a:t>‹#›</a:t>
            </a:fld>
            <a:endParaRPr lang="en-US"/>
          </a:p>
        </p:txBody>
      </p:sp>
    </p:spTree>
    <p:extLst>
      <p:ext uri="{BB962C8B-B14F-4D97-AF65-F5344CB8AC3E}">
        <p14:creationId xmlns:p14="http://schemas.microsoft.com/office/powerpoint/2010/main" val="77495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8286A4-2D14-4635-8D46-EDEE5DCE481F}" type="datetime1">
              <a:rPr lang="en-US" smtClean="0"/>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C09929-258B-4839-8B94-2FB6E9BCA606}" type="slidenum">
              <a:rPr lang="en-US" smtClean="0"/>
              <a:t>‹#›</a:t>
            </a:fld>
            <a:endParaRPr lang="en-US"/>
          </a:p>
        </p:txBody>
      </p:sp>
    </p:spTree>
    <p:extLst>
      <p:ext uri="{BB962C8B-B14F-4D97-AF65-F5344CB8AC3E}">
        <p14:creationId xmlns:p14="http://schemas.microsoft.com/office/powerpoint/2010/main" val="1918244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723466-6884-4A97-8F35-A1C9472B7C95}" type="datetime1">
              <a:rPr lang="en-US" smtClean="0"/>
              <a:t>4/27/2024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C09929-258B-4839-8B94-2FB6E9BCA606}" type="slidenum">
              <a:rPr lang="en-US" smtClean="0"/>
              <a:t>‹#›</a:t>
            </a:fld>
            <a:endParaRPr lang="en-US"/>
          </a:p>
        </p:txBody>
      </p:sp>
    </p:spTree>
    <p:extLst>
      <p:ext uri="{BB962C8B-B14F-4D97-AF65-F5344CB8AC3E}">
        <p14:creationId xmlns:p14="http://schemas.microsoft.com/office/powerpoint/2010/main" val="38199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35D079-118C-446D-B58D-618FDAA2B02F}" type="datetime1">
              <a:rPr lang="en-US" smtClean="0"/>
              <a:t>4/27/2024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C09929-258B-4839-8B94-2FB6E9BCA606}" type="slidenum">
              <a:rPr lang="en-US" smtClean="0"/>
              <a:t>‹#›</a:t>
            </a:fld>
            <a:endParaRPr lang="en-US"/>
          </a:p>
        </p:txBody>
      </p:sp>
    </p:spTree>
    <p:extLst>
      <p:ext uri="{BB962C8B-B14F-4D97-AF65-F5344CB8AC3E}">
        <p14:creationId xmlns:p14="http://schemas.microsoft.com/office/powerpoint/2010/main" val="3381496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7A055D-9821-4D34-8A08-ADCFCF25C1EE}" type="datetime1">
              <a:rPr lang="en-US" smtClean="0"/>
              <a:t>4/27/2024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C09929-258B-4839-8B94-2FB6E9BCA606}" type="slidenum">
              <a:rPr lang="en-US" smtClean="0"/>
              <a:t>‹#›</a:t>
            </a:fld>
            <a:endParaRPr lang="en-US"/>
          </a:p>
        </p:txBody>
      </p:sp>
    </p:spTree>
    <p:extLst>
      <p:ext uri="{BB962C8B-B14F-4D97-AF65-F5344CB8AC3E}">
        <p14:creationId xmlns:p14="http://schemas.microsoft.com/office/powerpoint/2010/main" val="2150873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39E156-F096-404E-A5DB-2C9BBB940E35}" type="datetime1">
              <a:rPr lang="en-US" smtClean="0"/>
              <a:t>4/27/2024</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EDC09929-258B-4839-8B94-2FB6E9BCA606}" type="slidenum">
              <a:rPr lang="en-US" smtClean="0"/>
              <a:t>‹#›</a:t>
            </a:fld>
            <a:endParaRPr lang="en-US"/>
          </a:p>
        </p:txBody>
      </p:sp>
    </p:spTree>
    <p:extLst>
      <p:ext uri="{BB962C8B-B14F-4D97-AF65-F5344CB8AC3E}">
        <p14:creationId xmlns:p14="http://schemas.microsoft.com/office/powerpoint/2010/main" val="3459334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EC2495-5998-4064-9F34-FF88F1DAA30A}" type="datetime1">
              <a:rPr lang="en-US" smtClean="0"/>
              <a:t>4/27/2024</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EDC09929-258B-4839-8B94-2FB6E9BCA606}" type="slidenum">
              <a:rPr lang="en-US" smtClean="0"/>
              <a:t>‹#›</a:t>
            </a:fld>
            <a:endParaRPr lang="en-US"/>
          </a:p>
        </p:txBody>
      </p:sp>
    </p:spTree>
    <p:extLst>
      <p:ext uri="{BB962C8B-B14F-4D97-AF65-F5344CB8AC3E}">
        <p14:creationId xmlns:p14="http://schemas.microsoft.com/office/powerpoint/2010/main" val="3464923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D57D770C-A902-40F5-959C-F3D3F3134E87}" type="datetime1">
              <a:rPr lang="en-US" smtClean="0"/>
              <a:t>4/27/2024</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n-lt"/>
              </a:defRPr>
            </a:lvl1pPr>
          </a:lstStyle>
          <a:p>
            <a:fld id="{EDC09929-258B-4839-8B94-2FB6E9BCA606}" type="slidenum">
              <a:rPr lang="en-US" smtClean="0"/>
              <a:t>‹#›</a:t>
            </a:fld>
            <a:endParaRPr lang="en-US"/>
          </a:p>
        </p:txBody>
      </p:sp>
    </p:spTree>
    <p:extLst>
      <p:ext uri="{BB962C8B-B14F-4D97-AF65-F5344CB8AC3E}">
        <p14:creationId xmlns:p14="http://schemas.microsoft.com/office/powerpoint/2010/main" val="351887521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800" b="1" kern="1200" cap="none"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rawpixel.com/search/panda" TargetMode="External"/><Relationship Id="rId2" Type="http://schemas.openxmlformats.org/officeDocument/2006/relationships/image" Target="../media/image63.1"/><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D0E03-7818-A0CC-3CF3-C64FEDBEE51B}"/>
              </a:ext>
            </a:extLst>
          </p:cNvPr>
          <p:cNvSpPr>
            <a:spLocks noGrp="1"/>
          </p:cNvSpPr>
          <p:nvPr>
            <p:ph type="ctrTitle"/>
          </p:nvPr>
        </p:nvSpPr>
        <p:spPr/>
        <p:txBody>
          <a:bodyPr/>
          <a:lstStyle/>
          <a:p>
            <a:r>
              <a:rPr lang="en-US" dirty="0"/>
              <a:t>Workshop on Data Science</a:t>
            </a:r>
          </a:p>
        </p:txBody>
      </p:sp>
      <p:sp>
        <p:nvSpPr>
          <p:cNvPr id="3" name="Subtitle 2">
            <a:extLst>
              <a:ext uri="{FF2B5EF4-FFF2-40B4-BE49-F238E27FC236}">
                <a16:creationId xmlns:a16="http://schemas.microsoft.com/office/drawing/2014/main" id="{D92F6D62-8531-4B0B-A765-8EF0838511AC}"/>
              </a:ext>
            </a:extLst>
          </p:cNvPr>
          <p:cNvSpPr>
            <a:spLocks noGrp="1"/>
          </p:cNvSpPr>
          <p:nvPr>
            <p:ph type="subTitle" idx="1"/>
          </p:nvPr>
        </p:nvSpPr>
        <p:spPr/>
        <p:txBody>
          <a:bodyPr/>
          <a:lstStyle/>
          <a:p>
            <a:r>
              <a:rPr lang="en-US" dirty="0"/>
              <a:t>Introduction to Data Science</a:t>
            </a:r>
          </a:p>
        </p:txBody>
      </p:sp>
      <p:sp>
        <p:nvSpPr>
          <p:cNvPr id="4" name="Slide Number Placeholder 3">
            <a:extLst>
              <a:ext uri="{FF2B5EF4-FFF2-40B4-BE49-F238E27FC236}">
                <a16:creationId xmlns:a16="http://schemas.microsoft.com/office/drawing/2014/main" id="{2E804B88-0313-1D5F-DF6D-96434707C959}"/>
              </a:ext>
            </a:extLst>
          </p:cNvPr>
          <p:cNvSpPr>
            <a:spLocks noGrp="1"/>
          </p:cNvSpPr>
          <p:nvPr>
            <p:ph type="sldNum" sz="quarter" idx="12"/>
          </p:nvPr>
        </p:nvSpPr>
        <p:spPr/>
        <p:txBody>
          <a:bodyPr/>
          <a:lstStyle/>
          <a:p>
            <a:fld id="{EDC09929-258B-4839-8B94-2FB6E9BCA606}" type="slidenum">
              <a:rPr lang="en-US" smtClean="0"/>
              <a:t>1</a:t>
            </a:fld>
            <a:endParaRPr lang="en-US"/>
          </a:p>
        </p:txBody>
      </p:sp>
    </p:spTree>
    <p:extLst>
      <p:ext uri="{BB962C8B-B14F-4D97-AF65-F5344CB8AC3E}">
        <p14:creationId xmlns:p14="http://schemas.microsoft.com/office/powerpoint/2010/main" val="3555653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C295B-D705-47BD-AE5E-122DBE37C8C4}"/>
              </a:ext>
            </a:extLst>
          </p:cNvPr>
          <p:cNvSpPr>
            <a:spLocks noGrp="1"/>
          </p:cNvSpPr>
          <p:nvPr>
            <p:ph type="title"/>
          </p:nvPr>
        </p:nvSpPr>
        <p:spPr>
          <a:xfrm>
            <a:off x="1069848" y="413612"/>
            <a:ext cx="10058400" cy="1609344"/>
          </a:xfrm>
        </p:spPr>
        <p:txBody>
          <a:bodyPr/>
          <a:lstStyle/>
          <a:p>
            <a:r>
              <a:rPr lang="en-US" dirty="0"/>
              <a:t>Applications areas</a:t>
            </a:r>
          </a:p>
        </p:txBody>
      </p:sp>
      <p:sp>
        <p:nvSpPr>
          <p:cNvPr id="3" name="Content Placeholder 2">
            <a:extLst>
              <a:ext uri="{FF2B5EF4-FFF2-40B4-BE49-F238E27FC236}">
                <a16:creationId xmlns:a16="http://schemas.microsoft.com/office/drawing/2014/main" id="{62446A1A-9ABF-4A5B-A218-01CFFA3065DE}"/>
              </a:ext>
            </a:extLst>
          </p:cNvPr>
          <p:cNvSpPr>
            <a:spLocks noGrp="1"/>
          </p:cNvSpPr>
          <p:nvPr>
            <p:ph idx="1"/>
          </p:nvPr>
        </p:nvSpPr>
        <p:spPr/>
        <p:txBody>
          <a:bodyPr/>
          <a:lstStyle/>
          <a:p>
            <a:r>
              <a:rPr lang="en-US" b="1" dirty="0"/>
              <a:t>Database Programming – </a:t>
            </a:r>
            <a:r>
              <a:rPr lang="en-US" dirty="0"/>
              <a:t>Supporting connectors for all databases </a:t>
            </a:r>
          </a:p>
          <a:p>
            <a:r>
              <a:rPr lang="en-US" b="1" dirty="0"/>
              <a:t>Networking –</a:t>
            </a:r>
            <a:r>
              <a:rPr lang="en-US" dirty="0"/>
              <a:t> </a:t>
            </a:r>
            <a:r>
              <a:rPr lang="en-US" dirty="0" err="1"/>
              <a:t>Asyncio</a:t>
            </a:r>
            <a:r>
              <a:rPr lang="en-US" dirty="0"/>
              <a:t>, Diesel, Pulsar, Twisted, NAPALM </a:t>
            </a:r>
          </a:p>
          <a:p>
            <a:r>
              <a:rPr lang="en-US" b="1" dirty="0"/>
              <a:t>Automation –</a:t>
            </a:r>
            <a:r>
              <a:rPr lang="en-US" dirty="0"/>
              <a:t> ANN, IOT, </a:t>
            </a:r>
            <a:r>
              <a:rPr lang="en-US" dirty="0" err="1"/>
              <a:t>MicroPython</a:t>
            </a:r>
            <a:r>
              <a:rPr lang="en-US" dirty="0"/>
              <a:t>, Embedded Systems</a:t>
            </a:r>
          </a:p>
        </p:txBody>
      </p:sp>
      <p:pic>
        <p:nvPicPr>
          <p:cNvPr id="5" name="Picture 4">
            <a:extLst>
              <a:ext uri="{FF2B5EF4-FFF2-40B4-BE49-F238E27FC236}">
                <a16:creationId xmlns:a16="http://schemas.microsoft.com/office/drawing/2014/main" id="{3B35451E-51C9-412E-ABC0-6337EFF11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3887" y="3511296"/>
            <a:ext cx="2350507" cy="2393600"/>
          </a:xfrm>
          <a:prstGeom prst="rect">
            <a:avLst/>
          </a:prstGeom>
        </p:spPr>
      </p:pic>
      <p:pic>
        <p:nvPicPr>
          <p:cNvPr id="7" name="Picture 6">
            <a:extLst>
              <a:ext uri="{FF2B5EF4-FFF2-40B4-BE49-F238E27FC236}">
                <a16:creationId xmlns:a16="http://schemas.microsoft.com/office/drawing/2014/main" id="{907C164B-24A2-4B0B-9060-D9CDF1B603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958" y="3800988"/>
            <a:ext cx="3000652" cy="1553072"/>
          </a:xfrm>
          <a:prstGeom prst="rect">
            <a:avLst/>
          </a:prstGeom>
        </p:spPr>
      </p:pic>
      <p:sp>
        <p:nvSpPr>
          <p:cNvPr id="4" name="Slide Number Placeholder 3">
            <a:extLst>
              <a:ext uri="{FF2B5EF4-FFF2-40B4-BE49-F238E27FC236}">
                <a16:creationId xmlns:a16="http://schemas.microsoft.com/office/drawing/2014/main" id="{02F4FB73-6268-C905-7834-32A0BAB47451}"/>
              </a:ext>
            </a:extLst>
          </p:cNvPr>
          <p:cNvSpPr>
            <a:spLocks noGrp="1"/>
          </p:cNvSpPr>
          <p:nvPr>
            <p:ph type="sldNum" sz="quarter" idx="12"/>
          </p:nvPr>
        </p:nvSpPr>
        <p:spPr/>
        <p:txBody>
          <a:bodyPr/>
          <a:lstStyle/>
          <a:p>
            <a:fld id="{A029A0F6-2DF9-4192-8F5C-F504453B3B85}" type="slidenum">
              <a:rPr lang="en-US" smtClean="0"/>
              <a:t>10</a:t>
            </a:fld>
            <a:endParaRPr lang="en-US"/>
          </a:p>
        </p:txBody>
      </p:sp>
    </p:spTree>
    <p:extLst>
      <p:ext uri="{BB962C8B-B14F-4D97-AF65-F5344CB8AC3E}">
        <p14:creationId xmlns:p14="http://schemas.microsoft.com/office/powerpoint/2010/main" val="403275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3219B-44A1-400F-9CCE-73DA0B9122FA}"/>
              </a:ext>
            </a:extLst>
          </p:cNvPr>
          <p:cNvSpPr>
            <a:spLocks noGrp="1"/>
          </p:cNvSpPr>
          <p:nvPr>
            <p:ph type="title"/>
          </p:nvPr>
        </p:nvSpPr>
        <p:spPr/>
        <p:txBody>
          <a:bodyPr/>
          <a:lstStyle/>
          <a:p>
            <a:r>
              <a:rPr lang="en-US" dirty="0"/>
              <a:t>Application Areas</a:t>
            </a:r>
          </a:p>
        </p:txBody>
      </p:sp>
      <p:sp>
        <p:nvSpPr>
          <p:cNvPr id="3" name="Content Placeholder 2">
            <a:extLst>
              <a:ext uri="{FF2B5EF4-FFF2-40B4-BE49-F238E27FC236}">
                <a16:creationId xmlns:a16="http://schemas.microsoft.com/office/drawing/2014/main" id="{61F8C5DD-025A-45BC-82B0-D789AAA55A26}"/>
              </a:ext>
            </a:extLst>
          </p:cNvPr>
          <p:cNvSpPr>
            <a:spLocks noGrp="1"/>
          </p:cNvSpPr>
          <p:nvPr>
            <p:ph idx="1"/>
          </p:nvPr>
        </p:nvSpPr>
        <p:spPr/>
        <p:txBody>
          <a:bodyPr/>
          <a:lstStyle/>
          <a:p>
            <a:r>
              <a:rPr lang="en-US" b="1" dirty="0"/>
              <a:t>Web Scraping – </a:t>
            </a:r>
            <a:r>
              <a:rPr lang="en-US" dirty="0"/>
              <a:t>Beautiful Soup, Scrapy, Requests, Selenium </a:t>
            </a:r>
          </a:p>
          <a:p>
            <a:r>
              <a:rPr lang="en-US" b="1" dirty="0"/>
              <a:t>System Administration – </a:t>
            </a:r>
            <a:r>
              <a:rPr lang="en-US" dirty="0"/>
              <a:t>Fabric, Salt, </a:t>
            </a:r>
            <a:r>
              <a:rPr lang="en-US" dirty="0" err="1"/>
              <a:t>Psutil</a:t>
            </a:r>
            <a:r>
              <a:rPr lang="en-US" dirty="0"/>
              <a:t>, Ansible, Chef, Puppet, Blueprint, Buildout, </a:t>
            </a:r>
            <a:r>
              <a:rPr lang="en-US" dirty="0" err="1"/>
              <a:t>Shinken</a:t>
            </a:r>
            <a:r>
              <a:rPr lang="en-US" dirty="0"/>
              <a:t> </a:t>
            </a:r>
          </a:p>
          <a:p>
            <a:r>
              <a:rPr lang="en-US" b="1" dirty="0"/>
              <a:t>Scientific Computing – </a:t>
            </a:r>
            <a:r>
              <a:rPr lang="en-US" dirty="0" err="1"/>
              <a:t>Astrophy</a:t>
            </a:r>
            <a:r>
              <a:rPr lang="en-US" dirty="0"/>
              <a:t>, </a:t>
            </a:r>
            <a:r>
              <a:rPr lang="en-US" dirty="0" err="1"/>
              <a:t>Biopython</a:t>
            </a:r>
            <a:r>
              <a:rPr lang="en-US" dirty="0"/>
              <a:t>, Bokeh, Cubes, </a:t>
            </a:r>
            <a:r>
              <a:rPr lang="en-US" dirty="0" err="1"/>
              <a:t>Dask</a:t>
            </a:r>
            <a:r>
              <a:rPr lang="en-US" dirty="0"/>
              <a:t>, Matplotlib, </a:t>
            </a:r>
            <a:r>
              <a:rPr lang="en-US" dirty="0" err="1"/>
              <a:t>NetworkX</a:t>
            </a:r>
            <a:r>
              <a:rPr lang="en-US" dirty="0"/>
              <a:t>, NumPy, Pandas, </a:t>
            </a:r>
            <a:r>
              <a:rPr lang="en-US" dirty="0" err="1"/>
              <a:t>PyTorch</a:t>
            </a:r>
            <a:r>
              <a:rPr lang="en-US" dirty="0"/>
              <a:t>, SciPy </a:t>
            </a:r>
          </a:p>
        </p:txBody>
      </p:sp>
      <p:pic>
        <p:nvPicPr>
          <p:cNvPr id="5" name="Picture 4">
            <a:extLst>
              <a:ext uri="{FF2B5EF4-FFF2-40B4-BE49-F238E27FC236}">
                <a16:creationId xmlns:a16="http://schemas.microsoft.com/office/drawing/2014/main" id="{D84C965D-8ACB-4356-B43F-20C8199A76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1287" y="4394583"/>
            <a:ext cx="2923712" cy="840455"/>
          </a:xfrm>
          <a:prstGeom prst="rect">
            <a:avLst/>
          </a:prstGeom>
        </p:spPr>
      </p:pic>
      <p:pic>
        <p:nvPicPr>
          <p:cNvPr id="7" name="Picture 6">
            <a:extLst>
              <a:ext uri="{FF2B5EF4-FFF2-40B4-BE49-F238E27FC236}">
                <a16:creationId xmlns:a16="http://schemas.microsoft.com/office/drawing/2014/main" id="{6B19E59A-E29F-4643-9A67-B4A8F5174D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1287" y="5235038"/>
            <a:ext cx="4076242" cy="996769"/>
          </a:xfrm>
          <a:prstGeom prst="rect">
            <a:avLst/>
          </a:prstGeom>
        </p:spPr>
      </p:pic>
      <p:pic>
        <p:nvPicPr>
          <p:cNvPr id="9" name="Picture 8">
            <a:extLst>
              <a:ext uri="{FF2B5EF4-FFF2-40B4-BE49-F238E27FC236}">
                <a16:creationId xmlns:a16="http://schemas.microsoft.com/office/drawing/2014/main" id="{3C12766B-E716-4172-8A8B-1F967DE924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5104" y="4754880"/>
            <a:ext cx="5992363" cy="1468724"/>
          </a:xfrm>
          <a:prstGeom prst="rect">
            <a:avLst/>
          </a:prstGeom>
        </p:spPr>
      </p:pic>
      <p:sp>
        <p:nvSpPr>
          <p:cNvPr id="4" name="Slide Number Placeholder 3">
            <a:extLst>
              <a:ext uri="{FF2B5EF4-FFF2-40B4-BE49-F238E27FC236}">
                <a16:creationId xmlns:a16="http://schemas.microsoft.com/office/drawing/2014/main" id="{A07B0CAF-946E-4A76-F94F-64CC8A54BA58}"/>
              </a:ext>
            </a:extLst>
          </p:cNvPr>
          <p:cNvSpPr>
            <a:spLocks noGrp="1"/>
          </p:cNvSpPr>
          <p:nvPr>
            <p:ph type="sldNum" sz="quarter" idx="12"/>
          </p:nvPr>
        </p:nvSpPr>
        <p:spPr/>
        <p:txBody>
          <a:bodyPr/>
          <a:lstStyle/>
          <a:p>
            <a:fld id="{A029A0F6-2DF9-4192-8F5C-F504453B3B85}" type="slidenum">
              <a:rPr lang="en-US" smtClean="0"/>
              <a:t>11</a:t>
            </a:fld>
            <a:endParaRPr lang="en-US"/>
          </a:p>
        </p:txBody>
      </p:sp>
    </p:spTree>
    <p:extLst>
      <p:ext uri="{BB962C8B-B14F-4D97-AF65-F5344CB8AC3E}">
        <p14:creationId xmlns:p14="http://schemas.microsoft.com/office/powerpoint/2010/main" val="3131910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66309-62DD-4ADD-8716-E4214C5CAFBE}"/>
              </a:ext>
            </a:extLst>
          </p:cNvPr>
          <p:cNvSpPr>
            <a:spLocks noGrp="1"/>
          </p:cNvSpPr>
          <p:nvPr>
            <p:ph type="title"/>
          </p:nvPr>
        </p:nvSpPr>
        <p:spPr/>
        <p:txBody>
          <a:bodyPr/>
          <a:lstStyle/>
          <a:p>
            <a:r>
              <a:rPr lang="en-US" dirty="0"/>
              <a:t>Application Areas</a:t>
            </a:r>
          </a:p>
        </p:txBody>
      </p:sp>
      <p:sp>
        <p:nvSpPr>
          <p:cNvPr id="3" name="Content Placeholder 2">
            <a:extLst>
              <a:ext uri="{FF2B5EF4-FFF2-40B4-BE49-F238E27FC236}">
                <a16:creationId xmlns:a16="http://schemas.microsoft.com/office/drawing/2014/main" id="{06CEEA32-8F14-484E-9DAF-75B2252BC7B2}"/>
              </a:ext>
            </a:extLst>
          </p:cNvPr>
          <p:cNvSpPr>
            <a:spLocks noGrp="1"/>
          </p:cNvSpPr>
          <p:nvPr>
            <p:ph idx="1"/>
          </p:nvPr>
        </p:nvSpPr>
        <p:spPr/>
        <p:txBody>
          <a:bodyPr/>
          <a:lstStyle/>
          <a:p>
            <a:r>
              <a:rPr lang="en-US" b="1" dirty="0"/>
              <a:t>Text Processing – </a:t>
            </a:r>
            <a:r>
              <a:rPr lang="en-US" dirty="0"/>
              <a:t>NLTK, Polyglot, </a:t>
            </a:r>
            <a:r>
              <a:rPr lang="en-US" dirty="0" err="1"/>
              <a:t>TextBlob</a:t>
            </a:r>
            <a:r>
              <a:rPr lang="en-US" dirty="0"/>
              <a:t>, </a:t>
            </a:r>
            <a:r>
              <a:rPr lang="en-US" dirty="0" err="1"/>
              <a:t>CoreNLP</a:t>
            </a:r>
            <a:r>
              <a:rPr lang="en-US" dirty="0"/>
              <a:t>, Pattern, Vocabulary, </a:t>
            </a:r>
            <a:r>
              <a:rPr lang="en-US" dirty="0" err="1"/>
              <a:t>QuePy</a:t>
            </a:r>
            <a:endParaRPr lang="en-US" dirty="0"/>
          </a:p>
          <a:p>
            <a:r>
              <a:rPr lang="en-US" b="1" dirty="0"/>
              <a:t>Image Processing – </a:t>
            </a:r>
            <a:r>
              <a:rPr lang="en-US" dirty="0"/>
              <a:t>OpenCV, Pillow, Scikit-image </a:t>
            </a:r>
          </a:p>
          <a:p>
            <a:r>
              <a:rPr lang="en-US" b="1" dirty="0"/>
              <a:t>Machine Learning – </a:t>
            </a:r>
            <a:r>
              <a:rPr lang="en-US" dirty="0"/>
              <a:t>Scikit-learn, TensorFlow, </a:t>
            </a:r>
            <a:r>
              <a:rPr lang="en-US" dirty="0" err="1"/>
              <a:t>Keras</a:t>
            </a:r>
            <a:r>
              <a:rPr lang="en-US" dirty="0"/>
              <a:t>, Theano, </a:t>
            </a:r>
            <a:r>
              <a:rPr lang="en-US" dirty="0" err="1"/>
              <a:t>PyTorch</a:t>
            </a:r>
            <a:r>
              <a:rPr lang="en-US" dirty="0"/>
              <a:t> </a:t>
            </a:r>
          </a:p>
          <a:p>
            <a:r>
              <a:rPr lang="en-US" b="1" dirty="0"/>
              <a:t>Data Analytics – </a:t>
            </a:r>
            <a:r>
              <a:rPr lang="en-US" dirty="0"/>
              <a:t>NumPy, Pandas, Matplotlib, Seaborn, Plot.ly, SciPy </a:t>
            </a:r>
          </a:p>
          <a:p>
            <a:r>
              <a:rPr lang="en-US" b="1" dirty="0"/>
              <a:t>Data Science – </a:t>
            </a:r>
            <a:r>
              <a:rPr lang="en-US" dirty="0"/>
              <a:t>ML, DA, TensorFlow, </a:t>
            </a:r>
            <a:r>
              <a:rPr lang="en-US" dirty="0" err="1"/>
              <a:t>Keras</a:t>
            </a:r>
            <a:r>
              <a:rPr lang="en-US" dirty="0"/>
              <a:t> </a:t>
            </a:r>
          </a:p>
        </p:txBody>
      </p:sp>
      <p:pic>
        <p:nvPicPr>
          <p:cNvPr id="7" name="Picture 6">
            <a:extLst>
              <a:ext uri="{FF2B5EF4-FFF2-40B4-BE49-F238E27FC236}">
                <a16:creationId xmlns:a16="http://schemas.microsoft.com/office/drawing/2014/main" id="{D8AD0DE2-B33C-4A2D-B90A-D55772504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307" y="4811712"/>
            <a:ext cx="2128139" cy="1145537"/>
          </a:xfrm>
          <a:prstGeom prst="rect">
            <a:avLst/>
          </a:prstGeom>
        </p:spPr>
      </p:pic>
      <p:pic>
        <p:nvPicPr>
          <p:cNvPr id="9" name="Picture 8">
            <a:extLst>
              <a:ext uri="{FF2B5EF4-FFF2-40B4-BE49-F238E27FC236}">
                <a16:creationId xmlns:a16="http://schemas.microsoft.com/office/drawing/2014/main" id="{98DF9BC8-83F3-4A57-90E5-B8B763F83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4097" y="4981884"/>
            <a:ext cx="2412497" cy="975365"/>
          </a:xfrm>
          <a:prstGeom prst="rect">
            <a:avLst/>
          </a:prstGeom>
        </p:spPr>
      </p:pic>
      <p:pic>
        <p:nvPicPr>
          <p:cNvPr id="11" name="Picture 10">
            <a:extLst>
              <a:ext uri="{FF2B5EF4-FFF2-40B4-BE49-F238E27FC236}">
                <a16:creationId xmlns:a16="http://schemas.microsoft.com/office/drawing/2014/main" id="{3B38B650-3AC4-416F-8A0C-69F04D854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223" y="5193437"/>
            <a:ext cx="2087518" cy="605380"/>
          </a:xfrm>
          <a:prstGeom prst="rect">
            <a:avLst/>
          </a:prstGeom>
        </p:spPr>
      </p:pic>
      <p:pic>
        <p:nvPicPr>
          <p:cNvPr id="13" name="Picture 12">
            <a:extLst>
              <a:ext uri="{FF2B5EF4-FFF2-40B4-BE49-F238E27FC236}">
                <a16:creationId xmlns:a16="http://schemas.microsoft.com/office/drawing/2014/main" id="{82B22899-20BD-43AF-B38C-D1E58FE949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9359" y="4848921"/>
            <a:ext cx="2291074" cy="1145537"/>
          </a:xfrm>
          <a:prstGeom prst="rect">
            <a:avLst/>
          </a:prstGeom>
        </p:spPr>
      </p:pic>
      <p:pic>
        <p:nvPicPr>
          <p:cNvPr id="10" name="Picture 9">
            <a:extLst>
              <a:ext uri="{FF2B5EF4-FFF2-40B4-BE49-F238E27FC236}">
                <a16:creationId xmlns:a16="http://schemas.microsoft.com/office/drawing/2014/main" id="{3556747F-9F3B-33A2-673C-46AD1B54BF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2380" y="4518588"/>
            <a:ext cx="1334760" cy="1644468"/>
          </a:xfrm>
          <a:prstGeom prst="rect">
            <a:avLst/>
          </a:prstGeom>
        </p:spPr>
      </p:pic>
      <p:sp>
        <p:nvSpPr>
          <p:cNvPr id="12" name="Slide Number Placeholder 11">
            <a:extLst>
              <a:ext uri="{FF2B5EF4-FFF2-40B4-BE49-F238E27FC236}">
                <a16:creationId xmlns:a16="http://schemas.microsoft.com/office/drawing/2014/main" id="{D878649F-18A1-12AA-CBB1-91427866D6A6}"/>
              </a:ext>
            </a:extLst>
          </p:cNvPr>
          <p:cNvSpPr>
            <a:spLocks noGrp="1"/>
          </p:cNvSpPr>
          <p:nvPr>
            <p:ph type="sldNum" sz="quarter" idx="12"/>
          </p:nvPr>
        </p:nvSpPr>
        <p:spPr/>
        <p:txBody>
          <a:bodyPr/>
          <a:lstStyle/>
          <a:p>
            <a:fld id="{A029A0F6-2DF9-4192-8F5C-F504453B3B85}" type="slidenum">
              <a:rPr lang="en-US" smtClean="0"/>
              <a:t>12</a:t>
            </a:fld>
            <a:endParaRPr lang="en-US"/>
          </a:p>
        </p:txBody>
      </p:sp>
    </p:spTree>
    <p:extLst>
      <p:ext uri="{BB962C8B-B14F-4D97-AF65-F5344CB8AC3E}">
        <p14:creationId xmlns:p14="http://schemas.microsoft.com/office/powerpoint/2010/main" val="2652308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6AE35-36DC-4CBF-87AA-44FD13F865C4}"/>
              </a:ext>
            </a:extLst>
          </p:cNvPr>
          <p:cNvSpPr>
            <a:spLocks noGrp="1"/>
          </p:cNvSpPr>
          <p:nvPr>
            <p:ph type="title"/>
          </p:nvPr>
        </p:nvSpPr>
        <p:spPr/>
        <p:txBody>
          <a:bodyPr/>
          <a:lstStyle/>
          <a:p>
            <a:r>
              <a:rPr lang="en-US" dirty="0"/>
              <a:t>Lets do some coding</a:t>
            </a:r>
          </a:p>
        </p:txBody>
      </p:sp>
      <p:sp>
        <p:nvSpPr>
          <p:cNvPr id="3" name="Content Placeholder 2">
            <a:extLst>
              <a:ext uri="{FF2B5EF4-FFF2-40B4-BE49-F238E27FC236}">
                <a16:creationId xmlns:a16="http://schemas.microsoft.com/office/drawing/2014/main" id="{9AEA1A09-9341-49EE-B939-FC24F4C689C7}"/>
              </a:ext>
            </a:extLst>
          </p:cNvPr>
          <p:cNvSpPr>
            <a:spLocks noGrp="1"/>
          </p:cNvSpPr>
          <p:nvPr>
            <p:ph idx="1"/>
          </p:nvPr>
        </p:nvSpPr>
        <p:spPr/>
        <p:txBody>
          <a:bodyPr/>
          <a:lstStyle/>
          <a:p>
            <a:r>
              <a:rPr lang="en-US" dirty="0"/>
              <a:t>4+5 </a:t>
            </a:r>
          </a:p>
          <a:p>
            <a:r>
              <a:rPr lang="en-US" dirty="0"/>
              <a:t>8/3 </a:t>
            </a:r>
          </a:p>
          <a:p>
            <a:r>
              <a:rPr lang="en-US" dirty="0"/>
              <a:t>4//2 </a:t>
            </a:r>
          </a:p>
          <a:p>
            <a:r>
              <a:rPr lang="en-US" dirty="0"/>
              <a:t>19* “o” </a:t>
            </a:r>
          </a:p>
          <a:p>
            <a:r>
              <a:rPr lang="en-US" dirty="0"/>
              <a:t>a = 34 </a:t>
            </a:r>
          </a:p>
          <a:p>
            <a:r>
              <a:rPr lang="en-US" dirty="0"/>
              <a:t>b = “good” </a:t>
            </a:r>
          </a:p>
          <a:p>
            <a:r>
              <a:rPr lang="en-US" dirty="0"/>
              <a:t>print(b) </a:t>
            </a:r>
          </a:p>
          <a:p>
            <a:r>
              <a:rPr lang="en-US" dirty="0"/>
              <a:t>print(</a:t>
            </a:r>
            <a:r>
              <a:rPr lang="en-US" dirty="0" err="1"/>
              <a:t>a,b</a:t>
            </a:r>
            <a:r>
              <a:rPr lang="en-US" dirty="0"/>
              <a:t>)</a:t>
            </a:r>
          </a:p>
        </p:txBody>
      </p:sp>
      <p:sp>
        <p:nvSpPr>
          <p:cNvPr id="4" name="Slide Number Placeholder 3">
            <a:extLst>
              <a:ext uri="{FF2B5EF4-FFF2-40B4-BE49-F238E27FC236}">
                <a16:creationId xmlns:a16="http://schemas.microsoft.com/office/drawing/2014/main" id="{E3E37613-6CB5-782D-0A18-8370E6EB6272}"/>
              </a:ext>
            </a:extLst>
          </p:cNvPr>
          <p:cNvSpPr>
            <a:spLocks noGrp="1"/>
          </p:cNvSpPr>
          <p:nvPr>
            <p:ph type="sldNum" sz="quarter" idx="12"/>
          </p:nvPr>
        </p:nvSpPr>
        <p:spPr/>
        <p:txBody>
          <a:bodyPr/>
          <a:lstStyle/>
          <a:p>
            <a:fld id="{A029A0F6-2DF9-4192-8F5C-F504453B3B85}" type="slidenum">
              <a:rPr lang="en-US" smtClean="0"/>
              <a:t>13</a:t>
            </a:fld>
            <a:endParaRPr lang="en-US"/>
          </a:p>
        </p:txBody>
      </p:sp>
    </p:spTree>
    <p:extLst>
      <p:ext uri="{BB962C8B-B14F-4D97-AF65-F5344CB8AC3E}">
        <p14:creationId xmlns:p14="http://schemas.microsoft.com/office/powerpoint/2010/main" val="1723145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6BB09-974D-4C7F-991A-FAA2CFE1A13C}"/>
              </a:ext>
            </a:extLst>
          </p:cNvPr>
          <p:cNvSpPr>
            <a:spLocks noGrp="1"/>
          </p:cNvSpPr>
          <p:nvPr>
            <p:ph type="title"/>
          </p:nvPr>
        </p:nvSpPr>
        <p:spPr/>
        <p:txBody>
          <a:bodyPr/>
          <a:lstStyle/>
          <a:p>
            <a:r>
              <a:rPr lang="en-US" dirty="0"/>
              <a:t>Getting output in console</a:t>
            </a:r>
          </a:p>
        </p:txBody>
      </p:sp>
      <p:sp>
        <p:nvSpPr>
          <p:cNvPr id="3" name="Content Placeholder 2">
            <a:extLst>
              <a:ext uri="{FF2B5EF4-FFF2-40B4-BE49-F238E27FC236}">
                <a16:creationId xmlns:a16="http://schemas.microsoft.com/office/drawing/2014/main" id="{B3696BCB-FF8F-4E06-8789-D1AA332CED5B}"/>
              </a:ext>
            </a:extLst>
          </p:cNvPr>
          <p:cNvSpPr>
            <a:spLocks noGrp="1"/>
          </p:cNvSpPr>
          <p:nvPr>
            <p:ph idx="1"/>
          </p:nvPr>
        </p:nvSpPr>
        <p:spPr/>
        <p:txBody>
          <a:bodyPr>
            <a:normAutofit/>
          </a:bodyPr>
          <a:lstStyle/>
          <a:p>
            <a:r>
              <a:rPr lang="en-US" dirty="0"/>
              <a:t>The print() function</a:t>
            </a:r>
          </a:p>
          <a:p>
            <a:pPr lvl="1"/>
            <a:r>
              <a:rPr lang="en-US" dirty="0"/>
              <a:t>Syntax </a:t>
            </a:r>
          </a:p>
          <a:p>
            <a:pPr lvl="2"/>
            <a:r>
              <a:rPr lang="en-US" dirty="0"/>
              <a:t>print(*objects, </a:t>
            </a:r>
            <a:r>
              <a:rPr lang="en-US" dirty="0" err="1"/>
              <a:t>sep</a:t>
            </a:r>
            <a:r>
              <a:rPr lang="en-US" dirty="0"/>
              <a:t>=‘ ‘, end=‘\n’, file=</a:t>
            </a:r>
            <a:r>
              <a:rPr lang="en-US" dirty="0" err="1"/>
              <a:t>sys.stdout</a:t>
            </a:r>
            <a:r>
              <a:rPr lang="en-US" dirty="0"/>
              <a:t>, flush=False) </a:t>
            </a:r>
          </a:p>
          <a:p>
            <a:pPr lvl="1"/>
            <a:r>
              <a:rPr lang="en-US" dirty="0"/>
              <a:t>*objects – Objects to print (can be single or multiple). </a:t>
            </a:r>
          </a:p>
          <a:p>
            <a:pPr lvl="1"/>
            <a:r>
              <a:rPr lang="en-US" dirty="0" err="1"/>
              <a:t>sep</a:t>
            </a:r>
            <a:r>
              <a:rPr lang="en-US" dirty="0"/>
              <a:t> – The separator string to separate two values in case of printing multiple objects. </a:t>
            </a:r>
          </a:p>
          <a:p>
            <a:pPr lvl="1"/>
            <a:r>
              <a:rPr lang="en-US" dirty="0"/>
              <a:t>end – String to be printed after all objects are printed. </a:t>
            </a:r>
          </a:p>
          <a:p>
            <a:pPr lvl="1"/>
            <a:r>
              <a:rPr lang="en-US" dirty="0"/>
              <a:t>file – The location where we want to print our output. </a:t>
            </a:r>
          </a:p>
          <a:p>
            <a:pPr lvl="1"/>
            <a:r>
              <a:rPr lang="en-US" dirty="0"/>
              <a:t>flush – Normally output to a file or the console is buffered, with text output at least until you print a newline. The flush makes sure that any output that is buffered goes to the destination. </a:t>
            </a:r>
          </a:p>
        </p:txBody>
      </p:sp>
      <p:sp>
        <p:nvSpPr>
          <p:cNvPr id="4" name="Slide Number Placeholder 3">
            <a:extLst>
              <a:ext uri="{FF2B5EF4-FFF2-40B4-BE49-F238E27FC236}">
                <a16:creationId xmlns:a16="http://schemas.microsoft.com/office/drawing/2014/main" id="{034090AC-DCAE-8736-A863-DB52471540A3}"/>
              </a:ext>
            </a:extLst>
          </p:cNvPr>
          <p:cNvSpPr>
            <a:spLocks noGrp="1"/>
          </p:cNvSpPr>
          <p:nvPr>
            <p:ph type="sldNum" sz="quarter" idx="12"/>
          </p:nvPr>
        </p:nvSpPr>
        <p:spPr/>
        <p:txBody>
          <a:bodyPr/>
          <a:lstStyle/>
          <a:p>
            <a:fld id="{A029A0F6-2DF9-4192-8F5C-F504453B3B85}" type="slidenum">
              <a:rPr lang="en-US" smtClean="0"/>
              <a:t>14</a:t>
            </a:fld>
            <a:endParaRPr lang="en-US"/>
          </a:p>
        </p:txBody>
      </p:sp>
    </p:spTree>
    <p:extLst>
      <p:ext uri="{BB962C8B-B14F-4D97-AF65-F5344CB8AC3E}">
        <p14:creationId xmlns:p14="http://schemas.microsoft.com/office/powerpoint/2010/main" val="361229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1B5F4-9B5B-4CD7-8797-F4C4A69E153E}"/>
              </a:ext>
            </a:extLst>
          </p:cNvPr>
          <p:cNvSpPr>
            <a:spLocks noGrp="1"/>
          </p:cNvSpPr>
          <p:nvPr>
            <p:ph type="title"/>
          </p:nvPr>
        </p:nvSpPr>
        <p:spPr/>
        <p:txBody>
          <a:bodyPr/>
          <a:lstStyle/>
          <a:p>
            <a:r>
              <a:rPr lang="en-US" dirty="0"/>
              <a:t>Python comments</a:t>
            </a:r>
          </a:p>
        </p:txBody>
      </p:sp>
      <p:sp>
        <p:nvSpPr>
          <p:cNvPr id="3" name="Content Placeholder 2">
            <a:extLst>
              <a:ext uri="{FF2B5EF4-FFF2-40B4-BE49-F238E27FC236}">
                <a16:creationId xmlns:a16="http://schemas.microsoft.com/office/drawing/2014/main" id="{1C6F4435-721C-44CA-B0EF-881170BFBAEF}"/>
              </a:ext>
            </a:extLst>
          </p:cNvPr>
          <p:cNvSpPr>
            <a:spLocks noGrp="1"/>
          </p:cNvSpPr>
          <p:nvPr>
            <p:ph idx="1"/>
          </p:nvPr>
        </p:nvSpPr>
        <p:spPr/>
        <p:txBody>
          <a:bodyPr>
            <a:normAutofit fontScale="92500" lnSpcReduction="10000"/>
          </a:bodyPr>
          <a:lstStyle/>
          <a:p>
            <a:r>
              <a:rPr lang="en-US" dirty="0"/>
              <a:t>Comments can be used to explain Python code. </a:t>
            </a:r>
          </a:p>
          <a:p>
            <a:r>
              <a:rPr lang="en-US" dirty="0"/>
              <a:t>Comments can be used to make the code more readable. </a:t>
            </a:r>
          </a:p>
          <a:p>
            <a:r>
              <a:rPr lang="en-US" dirty="0"/>
              <a:t>Comments can be used to prevent execution when testing code. </a:t>
            </a:r>
          </a:p>
          <a:p>
            <a:r>
              <a:rPr lang="en-US" dirty="0"/>
              <a:t>Comments starts with a #, and Python will ignore them </a:t>
            </a:r>
          </a:p>
          <a:p>
            <a:pPr marL="0" indent="0">
              <a:buNone/>
            </a:pPr>
            <a:r>
              <a:rPr lang="en-US" dirty="0"/>
              <a:t>     #This is a comment </a:t>
            </a:r>
          </a:p>
          <a:p>
            <a:pPr marL="0" indent="0">
              <a:buNone/>
            </a:pPr>
            <a:r>
              <a:rPr lang="en-US" dirty="0"/>
              <a:t>     print("Hello, World!") </a:t>
            </a:r>
          </a:p>
          <a:p>
            <a:pPr marL="0" indent="0">
              <a:buNone/>
            </a:pPr>
            <a:r>
              <a:rPr lang="en-US" dirty="0"/>
              <a:t>     print("Hello, World!") #This is a comment </a:t>
            </a:r>
          </a:p>
          <a:p>
            <a:r>
              <a:rPr lang="en-US" dirty="0"/>
              <a:t>We can use multi line comments also using triple quoted string (although it means something else, we will discuss it later on) </a:t>
            </a:r>
          </a:p>
          <a:p>
            <a:pPr marL="0" indent="0">
              <a:buNone/>
            </a:pPr>
            <a:r>
              <a:rPr lang="en-US" dirty="0"/>
              <a:t>                  “””This is a comment </a:t>
            </a:r>
          </a:p>
          <a:p>
            <a:pPr marL="0" indent="0">
              <a:buNone/>
            </a:pPr>
            <a:r>
              <a:rPr lang="en-US" dirty="0"/>
              <a:t>                        Multiline comment”””</a:t>
            </a:r>
          </a:p>
        </p:txBody>
      </p:sp>
      <p:sp>
        <p:nvSpPr>
          <p:cNvPr id="5" name="Slide Number Placeholder 4">
            <a:extLst>
              <a:ext uri="{FF2B5EF4-FFF2-40B4-BE49-F238E27FC236}">
                <a16:creationId xmlns:a16="http://schemas.microsoft.com/office/drawing/2014/main" id="{9DEC9D8A-8587-D349-650E-D058F502325F}"/>
              </a:ext>
            </a:extLst>
          </p:cNvPr>
          <p:cNvSpPr>
            <a:spLocks noGrp="1"/>
          </p:cNvSpPr>
          <p:nvPr>
            <p:ph type="sldNum" sz="quarter" idx="12"/>
          </p:nvPr>
        </p:nvSpPr>
        <p:spPr/>
        <p:txBody>
          <a:bodyPr/>
          <a:lstStyle/>
          <a:p>
            <a:fld id="{A029A0F6-2DF9-4192-8F5C-F504453B3B85}" type="slidenum">
              <a:rPr lang="en-US" smtClean="0"/>
              <a:t>15</a:t>
            </a:fld>
            <a:endParaRPr lang="en-US"/>
          </a:p>
        </p:txBody>
      </p:sp>
    </p:spTree>
    <p:extLst>
      <p:ext uri="{BB962C8B-B14F-4D97-AF65-F5344CB8AC3E}">
        <p14:creationId xmlns:p14="http://schemas.microsoft.com/office/powerpoint/2010/main" val="4228793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948E9-25AB-495A-AE25-3AFDA951424D}"/>
              </a:ext>
            </a:extLst>
          </p:cNvPr>
          <p:cNvSpPr>
            <a:spLocks noGrp="1"/>
          </p:cNvSpPr>
          <p:nvPr>
            <p:ph type="title"/>
          </p:nvPr>
        </p:nvSpPr>
        <p:spPr/>
        <p:txBody>
          <a:bodyPr/>
          <a:lstStyle/>
          <a:p>
            <a:r>
              <a:rPr lang="en-US" dirty="0"/>
              <a:t>Python variables</a:t>
            </a:r>
          </a:p>
        </p:txBody>
      </p:sp>
      <p:sp>
        <p:nvSpPr>
          <p:cNvPr id="3" name="Content Placeholder 2">
            <a:extLst>
              <a:ext uri="{FF2B5EF4-FFF2-40B4-BE49-F238E27FC236}">
                <a16:creationId xmlns:a16="http://schemas.microsoft.com/office/drawing/2014/main" id="{9402424D-21CC-4CC7-9F25-08536603A6C0}"/>
              </a:ext>
            </a:extLst>
          </p:cNvPr>
          <p:cNvSpPr>
            <a:spLocks noGrp="1"/>
          </p:cNvSpPr>
          <p:nvPr>
            <p:ph idx="1"/>
          </p:nvPr>
        </p:nvSpPr>
        <p:spPr/>
        <p:txBody>
          <a:bodyPr>
            <a:normAutofit fontScale="77500" lnSpcReduction="20000"/>
          </a:bodyPr>
          <a:lstStyle/>
          <a:p>
            <a:r>
              <a:rPr lang="en-US" dirty="0"/>
              <a:t>Variable is a name used to refer memory locations because we can’t remember memory addresses and used to hold values. </a:t>
            </a:r>
          </a:p>
          <a:p>
            <a:r>
              <a:rPr lang="en-US" dirty="0"/>
              <a:t>In Python, we don’t need to specify type of the variable because Python is smart enough to get variable type. </a:t>
            </a:r>
          </a:p>
          <a:p>
            <a:r>
              <a:rPr lang="en-US" dirty="0"/>
              <a:t>Variables can be named using combination of letters, digits and underscore (_) . No other special symbol can be used. </a:t>
            </a:r>
          </a:p>
          <a:p>
            <a:r>
              <a:rPr lang="en-US" dirty="0"/>
              <a:t>Variables can begin with letter or underscore but not with digit. </a:t>
            </a:r>
          </a:p>
          <a:p>
            <a:r>
              <a:rPr lang="en-US" dirty="0"/>
              <a:t>Python is case sensitive language. </a:t>
            </a:r>
          </a:p>
          <a:p>
            <a:r>
              <a:rPr lang="en-US" dirty="0"/>
              <a:t>Variables can also be called as identifiers. </a:t>
            </a:r>
          </a:p>
          <a:p>
            <a:r>
              <a:rPr lang="en-US" dirty="0"/>
              <a:t>Valid identifiers:- a123, _n, n_9 </a:t>
            </a:r>
          </a:p>
          <a:p>
            <a:r>
              <a:rPr lang="en-US" dirty="0"/>
              <a:t>Invalid identifiers:- 1a, n%4, n 9 </a:t>
            </a:r>
          </a:p>
          <a:p>
            <a:r>
              <a:rPr lang="en-US" dirty="0"/>
              <a:t>The equal (=) operator is used to assign value to a variable. </a:t>
            </a:r>
          </a:p>
          <a:p>
            <a:r>
              <a:rPr lang="en-US" dirty="0"/>
              <a:t>Python doesn’t bound us to declare variables before use. It allows us to create variable at required time. </a:t>
            </a:r>
          </a:p>
          <a:p>
            <a:r>
              <a:rPr lang="en-US" dirty="0"/>
              <a:t>Example: </a:t>
            </a:r>
          </a:p>
        </p:txBody>
      </p:sp>
      <p:pic>
        <p:nvPicPr>
          <p:cNvPr id="5" name="Picture 4">
            <a:extLst>
              <a:ext uri="{FF2B5EF4-FFF2-40B4-BE49-F238E27FC236}">
                <a16:creationId xmlns:a16="http://schemas.microsoft.com/office/drawing/2014/main" id="{3BE34B8E-7016-4502-8FB8-02BFE52B43F4}"/>
              </a:ext>
            </a:extLst>
          </p:cNvPr>
          <p:cNvPicPr>
            <a:picLocks noChangeAspect="1"/>
          </p:cNvPicPr>
          <p:nvPr/>
        </p:nvPicPr>
        <p:blipFill>
          <a:blip r:embed="rId2"/>
          <a:stretch>
            <a:fillRect/>
          </a:stretch>
        </p:blipFill>
        <p:spPr>
          <a:xfrm>
            <a:off x="2279850" y="5843406"/>
            <a:ext cx="2134989" cy="529962"/>
          </a:xfrm>
          <a:prstGeom prst="rect">
            <a:avLst/>
          </a:prstGeom>
        </p:spPr>
      </p:pic>
      <p:sp>
        <p:nvSpPr>
          <p:cNvPr id="4" name="Slide Number Placeholder 3">
            <a:extLst>
              <a:ext uri="{FF2B5EF4-FFF2-40B4-BE49-F238E27FC236}">
                <a16:creationId xmlns:a16="http://schemas.microsoft.com/office/drawing/2014/main" id="{838E00F5-E6E3-956A-8B27-54CF9085C663}"/>
              </a:ext>
            </a:extLst>
          </p:cNvPr>
          <p:cNvSpPr>
            <a:spLocks noGrp="1"/>
          </p:cNvSpPr>
          <p:nvPr>
            <p:ph type="sldNum" sz="quarter" idx="12"/>
          </p:nvPr>
        </p:nvSpPr>
        <p:spPr/>
        <p:txBody>
          <a:bodyPr/>
          <a:lstStyle/>
          <a:p>
            <a:fld id="{A029A0F6-2DF9-4192-8F5C-F504453B3B85}" type="slidenum">
              <a:rPr lang="en-US" smtClean="0"/>
              <a:t>16</a:t>
            </a:fld>
            <a:endParaRPr lang="en-US"/>
          </a:p>
        </p:txBody>
      </p:sp>
    </p:spTree>
    <p:extLst>
      <p:ext uri="{BB962C8B-B14F-4D97-AF65-F5344CB8AC3E}">
        <p14:creationId xmlns:p14="http://schemas.microsoft.com/office/powerpoint/2010/main" val="3340566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A5BE1E-FE7E-4444-AD90-66CE14F438AE}"/>
              </a:ext>
            </a:extLst>
          </p:cNvPr>
          <p:cNvSpPr/>
          <p:nvPr/>
        </p:nvSpPr>
        <p:spPr>
          <a:xfrm>
            <a:off x="1935332" y="3320249"/>
            <a:ext cx="1189608" cy="28053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9D7F813-2838-4686-8AEB-21A43FBC6E54}"/>
              </a:ext>
            </a:extLst>
          </p:cNvPr>
          <p:cNvSpPr>
            <a:spLocks noGrp="1"/>
          </p:cNvSpPr>
          <p:nvPr>
            <p:ph type="title"/>
          </p:nvPr>
        </p:nvSpPr>
        <p:spPr/>
        <p:txBody>
          <a:bodyPr/>
          <a:lstStyle/>
          <a:p>
            <a:r>
              <a:rPr lang="en-US" dirty="0"/>
              <a:t>Python variables contd.</a:t>
            </a:r>
          </a:p>
        </p:txBody>
      </p:sp>
      <p:sp>
        <p:nvSpPr>
          <p:cNvPr id="3" name="Content Placeholder 2">
            <a:extLst>
              <a:ext uri="{FF2B5EF4-FFF2-40B4-BE49-F238E27FC236}">
                <a16:creationId xmlns:a16="http://schemas.microsoft.com/office/drawing/2014/main" id="{5B990C78-1817-4BDE-BE1B-67385AB61CD4}"/>
              </a:ext>
            </a:extLst>
          </p:cNvPr>
          <p:cNvSpPr>
            <a:spLocks noGrp="1"/>
          </p:cNvSpPr>
          <p:nvPr>
            <p:ph idx="1"/>
          </p:nvPr>
        </p:nvSpPr>
        <p:spPr/>
        <p:txBody>
          <a:bodyPr>
            <a:normAutofit fontScale="62500" lnSpcReduction="20000"/>
          </a:bodyPr>
          <a:lstStyle/>
          <a:p>
            <a:r>
              <a:rPr lang="en-US" dirty="0"/>
              <a:t>Python support Multiple Assignments </a:t>
            </a:r>
          </a:p>
          <a:p>
            <a:pPr marL="0" indent="0">
              <a:buNone/>
            </a:pPr>
            <a:r>
              <a:rPr lang="en-US" dirty="0"/>
              <a:t>	</a:t>
            </a:r>
            <a:r>
              <a:rPr lang="en-US" dirty="0">
                <a:latin typeface="Consolas" panose="020B0609020204030204" pitchFamily="49" charset="0"/>
                <a:ea typeface="Calibri" panose="020F0502020204030204" pitchFamily="34" charset="0"/>
                <a:cs typeface="Calibri" panose="020F0502020204030204" pitchFamily="34" charset="0"/>
              </a:rPr>
              <a:t>x=y=z=50    #(Here, </a:t>
            </a:r>
            <a:r>
              <a:rPr lang="en-US" dirty="0" err="1">
                <a:latin typeface="Consolas" panose="020B0609020204030204" pitchFamily="49" charset="0"/>
                <a:ea typeface="Calibri" panose="020F0502020204030204" pitchFamily="34" charset="0"/>
                <a:cs typeface="Calibri" panose="020F0502020204030204" pitchFamily="34" charset="0"/>
              </a:rPr>
              <a:t>x,y,z</a:t>
            </a:r>
            <a:r>
              <a:rPr lang="en-US" dirty="0">
                <a:latin typeface="Consolas" panose="020B0609020204030204" pitchFamily="49" charset="0"/>
                <a:ea typeface="Calibri" panose="020F0502020204030204" pitchFamily="34" charset="0"/>
                <a:cs typeface="Calibri" panose="020F0502020204030204" pitchFamily="34" charset="0"/>
              </a:rPr>
              <a:t> have same value i.e., 50) </a:t>
            </a:r>
          </a:p>
          <a:p>
            <a:pPr marL="0" indent="0">
              <a:buNone/>
            </a:pPr>
            <a:r>
              <a:rPr lang="en-US" dirty="0">
                <a:latin typeface="Consolas" panose="020B0609020204030204" pitchFamily="49" charset="0"/>
                <a:ea typeface="Calibri" panose="020F0502020204030204" pitchFamily="34" charset="0"/>
                <a:cs typeface="Calibri" panose="020F0502020204030204" pitchFamily="34" charset="0"/>
              </a:rPr>
              <a:t>	</a:t>
            </a:r>
            <a:r>
              <a:rPr lang="en-US" dirty="0" err="1">
                <a:latin typeface="Consolas" panose="020B0609020204030204" pitchFamily="49" charset="0"/>
                <a:ea typeface="Calibri" panose="020F0502020204030204" pitchFamily="34" charset="0"/>
                <a:cs typeface="Calibri" panose="020F0502020204030204" pitchFamily="34" charset="0"/>
              </a:rPr>
              <a:t>x,y</a:t>
            </a:r>
            <a:r>
              <a:rPr lang="en-US" dirty="0">
                <a:latin typeface="Consolas" panose="020B0609020204030204" pitchFamily="49" charset="0"/>
                <a:ea typeface="Calibri" panose="020F0502020204030204" pitchFamily="34" charset="0"/>
                <a:cs typeface="Calibri" panose="020F0502020204030204" pitchFamily="34" charset="0"/>
              </a:rPr>
              <a:t>=20,42     #(Here, x =20 and y=42) </a:t>
            </a:r>
          </a:p>
          <a:p>
            <a:r>
              <a:rPr lang="en-US" dirty="0"/>
              <a:t>Examples to demonstrate the variables: - </a:t>
            </a:r>
          </a:p>
          <a:p>
            <a:pPr marL="0" indent="0">
              <a:buNone/>
            </a:pPr>
            <a:r>
              <a:rPr lang="en-US" dirty="0"/>
              <a:t>	</a:t>
            </a:r>
          </a:p>
          <a:p>
            <a:pPr marL="0" indent="0">
              <a:buNone/>
            </a:pPr>
            <a:r>
              <a:rPr lang="en-US" dirty="0">
                <a:latin typeface="Consolas" panose="020B0609020204030204" pitchFamily="49" charset="0"/>
              </a:rPr>
              <a:t>	a=10 </a:t>
            </a:r>
          </a:p>
          <a:p>
            <a:pPr marL="0" indent="0">
              <a:buNone/>
            </a:pPr>
            <a:r>
              <a:rPr lang="en-US" dirty="0">
                <a:latin typeface="Consolas" panose="020B0609020204030204" pitchFamily="49" charset="0"/>
              </a:rPr>
              <a:t>	</a:t>
            </a:r>
            <a:r>
              <a:rPr lang="en-US" dirty="0" err="1">
                <a:latin typeface="Consolas" panose="020B0609020204030204" pitchFamily="49" charset="0"/>
              </a:rPr>
              <a:t>b,c</a:t>
            </a:r>
            <a:r>
              <a:rPr lang="en-US" dirty="0">
                <a:latin typeface="Consolas" panose="020B0609020204030204" pitchFamily="49" charset="0"/>
              </a:rPr>
              <a:t>=20,30 </a:t>
            </a:r>
          </a:p>
          <a:p>
            <a:pPr marL="0" indent="0">
              <a:buNone/>
            </a:pPr>
            <a:r>
              <a:rPr lang="en-US" dirty="0">
                <a:latin typeface="Consolas" panose="020B0609020204030204" pitchFamily="49" charset="0"/>
              </a:rPr>
              <a:t>	x=y=z=50 </a:t>
            </a:r>
          </a:p>
          <a:p>
            <a:pPr marL="0" indent="0">
              <a:buNone/>
            </a:pPr>
            <a:r>
              <a:rPr lang="en-US" dirty="0">
                <a:latin typeface="Consolas" panose="020B0609020204030204" pitchFamily="49" charset="0"/>
              </a:rPr>
              <a:t>	print(a) </a:t>
            </a:r>
          </a:p>
          <a:p>
            <a:pPr marL="0" indent="0">
              <a:buNone/>
            </a:pPr>
            <a:r>
              <a:rPr lang="en-US" dirty="0">
                <a:latin typeface="Consolas" panose="020B0609020204030204" pitchFamily="49" charset="0"/>
              </a:rPr>
              <a:t>	print(b) </a:t>
            </a:r>
          </a:p>
          <a:p>
            <a:pPr marL="0" indent="0">
              <a:buNone/>
            </a:pPr>
            <a:r>
              <a:rPr lang="en-US" dirty="0">
                <a:latin typeface="Consolas" panose="020B0609020204030204" pitchFamily="49" charset="0"/>
              </a:rPr>
              <a:t>	print(c) </a:t>
            </a:r>
          </a:p>
          <a:p>
            <a:pPr marL="0" indent="0">
              <a:buNone/>
            </a:pPr>
            <a:r>
              <a:rPr lang="en-US" dirty="0">
                <a:latin typeface="Consolas" panose="020B0609020204030204" pitchFamily="49" charset="0"/>
              </a:rPr>
              <a:t>	print(x) </a:t>
            </a:r>
          </a:p>
          <a:p>
            <a:pPr marL="0" indent="0">
              <a:buNone/>
            </a:pPr>
            <a:r>
              <a:rPr lang="en-US" dirty="0">
                <a:latin typeface="Consolas" panose="020B0609020204030204" pitchFamily="49" charset="0"/>
              </a:rPr>
              <a:t>	print(y) </a:t>
            </a:r>
          </a:p>
          <a:p>
            <a:pPr marL="0" indent="0">
              <a:buNone/>
            </a:pPr>
            <a:r>
              <a:rPr lang="en-US" dirty="0">
                <a:latin typeface="Consolas" panose="020B0609020204030204" pitchFamily="49" charset="0"/>
              </a:rPr>
              <a:t>	print(z</a:t>
            </a:r>
            <a:r>
              <a:rPr lang="en-US" dirty="0"/>
              <a:t>)</a:t>
            </a:r>
          </a:p>
        </p:txBody>
      </p:sp>
      <p:sp>
        <p:nvSpPr>
          <p:cNvPr id="5" name="Slide Number Placeholder 4">
            <a:extLst>
              <a:ext uri="{FF2B5EF4-FFF2-40B4-BE49-F238E27FC236}">
                <a16:creationId xmlns:a16="http://schemas.microsoft.com/office/drawing/2014/main" id="{E806F1CB-5028-266A-E63C-1D744BC7847C}"/>
              </a:ext>
            </a:extLst>
          </p:cNvPr>
          <p:cNvSpPr>
            <a:spLocks noGrp="1"/>
          </p:cNvSpPr>
          <p:nvPr>
            <p:ph type="sldNum" sz="quarter" idx="12"/>
          </p:nvPr>
        </p:nvSpPr>
        <p:spPr/>
        <p:txBody>
          <a:bodyPr/>
          <a:lstStyle/>
          <a:p>
            <a:fld id="{A029A0F6-2DF9-4192-8F5C-F504453B3B85}" type="slidenum">
              <a:rPr lang="en-US" smtClean="0"/>
              <a:t>17</a:t>
            </a:fld>
            <a:endParaRPr lang="en-US"/>
          </a:p>
        </p:txBody>
      </p:sp>
    </p:spTree>
    <p:extLst>
      <p:ext uri="{BB962C8B-B14F-4D97-AF65-F5344CB8AC3E}">
        <p14:creationId xmlns:p14="http://schemas.microsoft.com/office/powerpoint/2010/main" val="396469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43DE-DEAE-4C4D-BB76-B7C285630ADF}"/>
              </a:ext>
            </a:extLst>
          </p:cNvPr>
          <p:cNvSpPr>
            <a:spLocks noGrp="1"/>
          </p:cNvSpPr>
          <p:nvPr>
            <p:ph type="title"/>
          </p:nvPr>
        </p:nvSpPr>
        <p:spPr/>
        <p:txBody>
          <a:bodyPr/>
          <a:lstStyle/>
          <a:p>
            <a:r>
              <a:rPr lang="en-US" dirty="0"/>
              <a:t>Python keywords</a:t>
            </a:r>
          </a:p>
        </p:txBody>
      </p:sp>
      <p:sp>
        <p:nvSpPr>
          <p:cNvPr id="3" name="Content Placeholder 2">
            <a:extLst>
              <a:ext uri="{FF2B5EF4-FFF2-40B4-BE49-F238E27FC236}">
                <a16:creationId xmlns:a16="http://schemas.microsoft.com/office/drawing/2014/main" id="{FC4F0BB5-E911-4EE5-86CA-3E34606B2623}"/>
              </a:ext>
            </a:extLst>
          </p:cNvPr>
          <p:cNvSpPr>
            <a:spLocks noGrp="1"/>
          </p:cNvSpPr>
          <p:nvPr>
            <p:ph idx="1"/>
          </p:nvPr>
        </p:nvSpPr>
        <p:spPr/>
        <p:txBody>
          <a:bodyPr/>
          <a:lstStyle/>
          <a:p>
            <a:pPr marL="0" indent="0">
              <a:buNone/>
            </a:pPr>
            <a:r>
              <a:rPr lang="en-US" dirty="0">
                <a:latin typeface="Consolas" panose="020B0609020204030204" pitchFamily="49" charset="0"/>
              </a:rPr>
              <a:t>&gt;&gt;&gt; import keyword </a:t>
            </a:r>
          </a:p>
          <a:p>
            <a:pPr marL="0" indent="0">
              <a:buNone/>
            </a:pPr>
            <a:r>
              <a:rPr lang="en-US" dirty="0">
                <a:latin typeface="Consolas" panose="020B0609020204030204" pitchFamily="49" charset="0"/>
              </a:rPr>
              <a:t>&gt;&gt;&gt; </a:t>
            </a:r>
            <a:r>
              <a:rPr lang="en-US" dirty="0" err="1">
                <a:latin typeface="Consolas" panose="020B0609020204030204" pitchFamily="49" charset="0"/>
              </a:rPr>
              <a:t>keyword.kwlist</a:t>
            </a:r>
            <a:r>
              <a:rPr lang="en-US" dirty="0">
                <a:latin typeface="Consolas" panose="020B0609020204030204" pitchFamily="49" charset="0"/>
              </a:rPr>
              <a:t> </a:t>
            </a:r>
          </a:p>
          <a:p>
            <a:pPr marL="0" indent="0">
              <a:buNone/>
            </a:pPr>
            <a:r>
              <a:rPr lang="en-US" dirty="0">
                <a:latin typeface="Consolas" panose="020B0609020204030204" pitchFamily="49" charset="0"/>
              </a:rPr>
              <a:t>['False', 'None', 'True', 'and', 'as', 'assert', 'break', 'class', 'continue', 'def', 'del', '</a:t>
            </a:r>
            <a:r>
              <a:rPr lang="en-US" dirty="0" err="1">
                <a:latin typeface="Consolas" panose="020B0609020204030204" pitchFamily="49" charset="0"/>
              </a:rPr>
              <a:t>elif</a:t>
            </a:r>
            <a:r>
              <a:rPr lang="en-US" dirty="0">
                <a:latin typeface="Consolas" panose="020B0609020204030204" pitchFamily="49" charset="0"/>
              </a:rPr>
              <a:t>', 'else', 'except', 'finally', 'for', 'from', 'global', 'if', 'import', 'in', 'is', 'lambda', 'nonlocal', 'not', 'or', 'pass', 'raise', 'return', 'try', 'while', 'with', 'yield'] </a:t>
            </a:r>
          </a:p>
        </p:txBody>
      </p:sp>
      <p:sp>
        <p:nvSpPr>
          <p:cNvPr id="4" name="Slide Number Placeholder 3">
            <a:extLst>
              <a:ext uri="{FF2B5EF4-FFF2-40B4-BE49-F238E27FC236}">
                <a16:creationId xmlns:a16="http://schemas.microsoft.com/office/drawing/2014/main" id="{33DEFAA5-399A-B50C-0A9E-405FDE6992D4}"/>
              </a:ext>
            </a:extLst>
          </p:cNvPr>
          <p:cNvSpPr>
            <a:spLocks noGrp="1"/>
          </p:cNvSpPr>
          <p:nvPr>
            <p:ph type="sldNum" sz="quarter" idx="12"/>
          </p:nvPr>
        </p:nvSpPr>
        <p:spPr/>
        <p:txBody>
          <a:bodyPr/>
          <a:lstStyle/>
          <a:p>
            <a:fld id="{A029A0F6-2DF9-4192-8F5C-F504453B3B85}" type="slidenum">
              <a:rPr lang="en-US" smtClean="0"/>
              <a:t>18</a:t>
            </a:fld>
            <a:endParaRPr lang="en-US"/>
          </a:p>
        </p:txBody>
      </p:sp>
    </p:spTree>
    <p:extLst>
      <p:ext uri="{BB962C8B-B14F-4D97-AF65-F5344CB8AC3E}">
        <p14:creationId xmlns:p14="http://schemas.microsoft.com/office/powerpoint/2010/main" val="4062736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A422B-769D-4CB4-9F76-DC30DEFB43E0}"/>
              </a:ext>
            </a:extLst>
          </p:cNvPr>
          <p:cNvSpPr>
            <a:spLocks noGrp="1"/>
          </p:cNvSpPr>
          <p:nvPr>
            <p:ph type="title"/>
          </p:nvPr>
        </p:nvSpPr>
        <p:spPr/>
        <p:txBody>
          <a:bodyPr/>
          <a:lstStyle/>
          <a:p>
            <a:r>
              <a:rPr lang="en-US" dirty="0"/>
              <a:t>Python operators</a:t>
            </a:r>
          </a:p>
        </p:txBody>
      </p:sp>
      <p:sp>
        <p:nvSpPr>
          <p:cNvPr id="3" name="Content Placeholder 2">
            <a:extLst>
              <a:ext uri="{FF2B5EF4-FFF2-40B4-BE49-F238E27FC236}">
                <a16:creationId xmlns:a16="http://schemas.microsoft.com/office/drawing/2014/main" id="{89F98522-91E0-44DF-AAFB-7EE99437E0C6}"/>
              </a:ext>
            </a:extLst>
          </p:cNvPr>
          <p:cNvSpPr>
            <a:spLocks noGrp="1"/>
          </p:cNvSpPr>
          <p:nvPr>
            <p:ph idx="1"/>
          </p:nvPr>
        </p:nvSpPr>
        <p:spPr/>
        <p:txBody>
          <a:bodyPr/>
          <a:lstStyle/>
          <a:p>
            <a:r>
              <a:rPr lang="en-US" dirty="0"/>
              <a:t>Arithmetic 		</a:t>
            </a:r>
            <a:r>
              <a:rPr lang="en-US" dirty="0">
                <a:latin typeface="Consolas" panose="020B0609020204030204" pitchFamily="49" charset="0"/>
              </a:rPr>
              <a:t>+,-,*,/,//,**,%</a:t>
            </a:r>
            <a:r>
              <a:rPr lang="en-US" dirty="0"/>
              <a:t> </a:t>
            </a:r>
          </a:p>
          <a:p>
            <a:r>
              <a:rPr lang="en-US" dirty="0"/>
              <a:t>Relational 		</a:t>
            </a:r>
            <a:r>
              <a:rPr lang="en-US" dirty="0">
                <a:latin typeface="Consolas" panose="020B0609020204030204" pitchFamily="49" charset="0"/>
              </a:rPr>
              <a:t>&gt;, &lt;, &gt;=, &lt;= , ==, !=</a:t>
            </a:r>
          </a:p>
          <a:p>
            <a:r>
              <a:rPr lang="en-US" dirty="0"/>
              <a:t>Assignment		</a:t>
            </a:r>
            <a:r>
              <a:rPr lang="en-US" dirty="0">
                <a:latin typeface="Consolas" panose="020B0609020204030204" pitchFamily="49" charset="0"/>
              </a:rPr>
              <a:t>=, +=, -=, *=, /=, //=, **=, %= </a:t>
            </a:r>
          </a:p>
          <a:p>
            <a:r>
              <a:rPr lang="en-US" dirty="0"/>
              <a:t>Logical 		</a:t>
            </a:r>
            <a:r>
              <a:rPr lang="en-US" dirty="0">
                <a:latin typeface="Consolas" panose="020B0609020204030204" pitchFamily="49" charset="0"/>
              </a:rPr>
              <a:t>and, or, not </a:t>
            </a:r>
          </a:p>
          <a:p>
            <a:r>
              <a:rPr lang="en-US" dirty="0"/>
              <a:t>Bitwise 		</a:t>
            </a:r>
            <a:r>
              <a:rPr lang="en-US" dirty="0">
                <a:latin typeface="Consolas" panose="020B0609020204030204" pitchFamily="49" charset="0"/>
              </a:rPr>
              <a:t>&amp;, |, ^, &lt;&gt; </a:t>
            </a:r>
          </a:p>
          <a:p>
            <a:r>
              <a:rPr lang="en-US" dirty="0"/>
              <a:t>Identity 		</a:t>
            </a:r>
            <a:r>
              <a:rPr lang="en-US" dirty="0">
                <a:latin typeface="Consolas" panose="020B0609020204030204" pitchFamily="49" charset="0"/>
              </a:rPr>
              <a:t>is, is not </a:t>
            </a:r>
          </a:p>
          <a:p>
            <a:r>
              <a:rPr lang="en-US" dirty="0"/>
              <a:t>Membership 		</a:t>
            </a:r>
            <a:r>
              <a:rPr lang="en-US" dirty="0">
                <a:latin typeface="Consolas" panose="020B0609020204030204" pitchFamily="49" charset="0"/>
              </a:rPr>
              <a:t>in, not in</a:t>
            </a:r>
          </a:p>
        </p:txBody>
      </p:sp>
      <p:sp>
        <p:nvSpPr>
          <p:cNvPr id="4" name="Slide Number Placeholder 3">
            <a:extLst>
              <a:ext uri="{FF2B5EF4-FFF2-40B4-BE49-F238E27FC236}">
                <a16:creationId xmlns:a16="http://schemas.microsoft.com/office/drawing/2014/main" id="{EF8D0753-ED9B-65FA-3AD9-4E19BDF65723}"/>
              </a:ext>
            </a:extLst>
          </p:cNvPr>
          <p:cNvSpPr>
            <a:spLocks noGrp="1"/>
          </p:cNvSpPr>
          <p:nvPr>
            <p:ph type="sldNum" sz="quarter" idx="12"/>
          </p:nvPr>
        </p:nvSpPr>
        <p:spPr/>
        <p:txBody>
          <a:bodyPr/>
          <a:lstStyle/>
          <a:p>
            <a:fld id="{A029A0F6-2DF9-4192-8F5C-F504453B3B85}" type="slidenum">
              <a:rPr lang="en-US" smtClean="0"/>
              <a:t>19</a:t>
            </a:fld>
            <a:endParaRPr lang="en-US"/>
          </a:p>
        </p:txBody>
      </p:sp>
    </p:spTree>
    <p:extLst>
      <p:ext uri="{BB962C8B-B14F-4D97-AF65-F5344CB8AC3E}">
        <p14:creationId xmlns:p14="http://schemas.microsoft.com/office/powerpoint/2010/main" val="3127638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44745-78CB-DC4B-32A7-B3A31FBA618E}"/>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1710E017-CCB7-C68B-48EA-92F88FEAEAEF}"/>
              </a:ext>
            </a:extLst>
          </p:cNvPr>
          <p:cNvSpPr>
            <a:spLocks noGrp="1"/>
          </p:cNvSpPr>
          <p:nvPr>
            <p:ph idx="1"/>
          </p:nvPr>
        </p:nvSpPr>
        <p:spPr/>
        <p:txBody>
          <a:bodyPr/>
          <a:lstStyle/>
          <a:p>
            <a:r>
              <a:rPr lang="en-US" dirty="0"/>
              <a:t>Basic Statistics</a:t>
            </a:r>
          </a:p>
          <a:p>
            <a:r>
              <a:rPr lang="en-US" dirty="0"/>
              <a:t>Basic Python</a:t>
            </a:r>
          </a:p>
          <a:p>
            <a:r>
              <a:rPr lang="en-US" dirty="0"/>
              <a:t>Implementations of Statistics</a:t>
            </a:r>
          </a:p>
          <a:p>
            <a:r>
              <a:rPr lang="en-US" dirty="0"/>
              <a:t>Exploratory Data Analysis</a:t>
            </a:r>
          </a:p>
          <a:p>
            <a:r>
              <a:rPr lang="en-US" dirty="0"/>
              <a:t>Bonus: Remember python functions through Gen AI</a:t>
            </a:r>
          </a:p>
        </p:txBody>
      </p:sp>
      <p:sp>
        <p:nvSpPr>
          <p:cNvPr id="4" name="Slide Number Placeholder 3">
            <a:extLst>
              <a:ext uri="{FF2B5EF4-FFF2-40B4-BE49-F238E27FC236}">
                <a16:creationId xmlns:a16="http://schemas.microsoft.com/office/drawing/2014/main" id="{DE43A924-01ED-7D29-C7F5-7EE5013F6348}"/>
              </a:ext>
            </a:extLst>
          </p:cNvPr>
          <p:cNvSpPr>
            <a:spLocks noGrp="1"/>
          </p:cNvSpPr>
          <p:nvPr>
            <p:ph type="sldNum" sz="quarter" idx="12"/>
          </p:nvPr>
        </p:nvSpPr>
        <p:spPr/>
        <p:txBody>
          <a:bodyPr/>
          <a:lstStyle/>
          <a:p>
            <a:fld id="{EDC09929-258B-4839-8B94-2FB6E9BCA606}" type="slidenum">
              <a:rPr lang="en-US" smtClean="0"/>
              <a:t>2</a:t>
            </a:fld>
            <a:endParaRPr lang="en-US"/>
          </a:p>
        </p:txBody>
      </p:sp>
    </p:spTree>
    <p:extLst>
      <p:ext uri="{BB962C8B-B14F-4D97-AF65-F5344CB8AC3E}">
        <p14:creationId xmlns:p14="http://schemas.microsoft.com/office/powerpoint/2010/main" val="3504628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74D67-468A-47E9-B0BE-D5A6B2A5F86D}"/>
              </a:ext>
            </a:extLst>
          </p:cNvPr>
          <p:cNvSpPr>
            <a:spLocks noGrp="1"/>
          </p:cNvSpPr>
          <p:nvPr>
            <p:ph type="title"/>
          </p:nvPr>
        </p:nvSpPr>
        <p:spPr/>
        <p:txBody>
          <a:bodyPr/>
          <a:lstStyle/>
          <a:p>
            <a:r>
              <a:rPr lang="en-US" dirty="0" err="1"/>
              <a:t>Arithmatic</a:t>
            </a:r>
            <a:r>
              <a:rPr lang="en-US" dirty="0"/>
              <a:t> operators</a:t>
            </a:r>
          </a:p>
        </p:txBody>
      </p:sp>
      <p:pic>
        <p:nvPicPr>
          <p:cNvPr id="5" name="Content Placeholder 4">
            <a:extLst>
              <a:ext uri="{FF2B5EF4-FFF2-40B4-BE49-F238E27FC236}">
                <a16:creationId xmlns:a16="http://schemas.microsoft.com/office/drawing/2014/main" id="{7D481218-02CC-4A3C-87A7-4544990FA2A2}"/>
              </a:ext>
            </a:extLst>
          </p:cNvPr>
          <p:cNvPicPr>
            <a:picLocks noGrp="1" noChangeAspect="1"/>
          </p:cNvPicPr>
          <p:nvPr>
            <p:ph idx="1"/>
          </p:nvPr>
        </p:nvPicPr>
        <p:blipFill>
          <a:blip r:embed="rId2"/>
          <a:stretch>
            <a:fillRect/>
          </a:stretch>
        </p:blipFill>
        <p:spPr>
          <a:xfrm>
            <a:off x="1757589" y="2281277"/>
            <a:ext cx="5894962" cy="3440610"/>
          </a:xfrm>
        </p:spPr>
      </p:pic>
      <p:sp>
        <p:nvSpPr>
          <p:cNvPr id="3" name="Slide Number Placeholder 2">
            <a:extLst>
              <a:ext uri="{FF2B5EF4-FFF2-40B4-BE49-F238E27FC236}">
                <a16:creationId xmlns:a16="http://schemas.microsoft.com/office/drawing/2014/main" id="{3BC45C1F-63FA-2713-BC7E-01D12E1E2290}"/>
              </a:ext>
            </a:extLst>
          </p:cNvPr>
          <p:cNvSpPr>
            <a:spLocks noGrp="1"/>
          </p:cNvSpPr>
          <p:nvPr>
            <p:ph type="sldNum" sz="quarter" idx="12"/>
          </p:nvPr>
        </p:nvSpPr>
        <p:spPr/>
        <p:txBody>
          <a:bodyPr/>
          <a:lstStyle/>
          <a:p>
            <a:fld id="{EDC09929-258B-4839-8B94-2FB6E9BCA606}" type="slidenum">
              <a:rPr lang="en-US" smtClean="0"/>
              <a:t>20</a:t>
            </a:fld>
            <a:endParaRPr lang="en-US"/>
          </a:p>
        </p:txBody>
      </p:sp>
    </p:spTree>
    <p:extLst>
      <p:ext uri="{BB962C8B-B14F-4D97-AF65-F5344CB8AC3E}">
        <p14:creationId xmlns:p14="http://schemas.microsoft.com/office/powerpoint/2010/main" val="493623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57E81-011B-4E04-A371-7F3968AC516C}"/>
              </a:ext>
            </a:extLst>
          </p:cNvPr>
          <p:cNvSpPr>
            <a:spLocks noGrp="1"/>
          </p:cNvSpPr>
          <p:nvPr>
            <p:ph type="title"/>
          </p:nvPr>
        </p:nvSpPr>
        <p:spPr/>
        <p:txBody>
          <a:bodyPr/>
          <a:lstStyle/>
          <a:p>
            <a:r>
              <a:rPr lang="en-US" dirty="0"/>
              <a:t>Relational operators</a:t>
            </a:r>
          </a:p>
        </p:txBody>
      </p:sp>
      <p:pic>
        <p:nvPicPr>
          <p:cNvPr id="5" name="Content Placeholder 4">
            <a:extLst>
              <a:ext uri="{FF2B5EF4-FFF2-40B4-BE49-F238E27FC236}">
                <a16:creationId xmlns:a16="http://schemas.microsoft.com/office/drawing/2014/main" id="{734F64A5-299C-4842-9784-A223036B7944}"/>
              </a:ext>
            </a:extLst>
          </p:cNvPr>
          <p:cNvPicPr>
            <a:picLocks noGrp="1" noChangeAspect="1"/>
          </p:cNvPicPr>
          <p:nvPr>
            <p:ph idx="1"/>
          </p:nvPr>
        </p:nvPicPr>
        <p:blipFill>
          <a:blip r:embed="rId2"/>
          <a:stretch>
            <a:fillRect/>
          </a:stretch>
        </p:blipFill>
        <p:spPr>
          <a:xfrm>
            <a:off x="1710050" y="2241488"/>
            <a:ext cx="8836345" cy="2765517"/>
          </a:xfrm>
        </p:spPr>
      </p:pic>
      <p:sp>
        <p:nvSpPr>
          <p:cNvPr id="3" name="Slide Number Placeholder 2">
            <a:extLst>
              <a:ext uri="{FF2B5EF4-FFF2-40B4-BE49-F238E27FC236}">
                <a16:creationId xmlns:a16="http://schemas.microsoft.com/office/drawing/2014/main" id="{CB63A4B7-CBF2-18FE-1E06-2601B0E80F75}"/>
              </a:ext>
            </a:extLst>
          </p:cNvPr>
          <p:cNvSpPr>
            <a:spLocks noGrp="1"/>
          </p:cNvSpPr>
          <p:nvPr>
            <p:ph type="sldNum" sz="quarter" idx="12"/>
          </p:nvPr>
        </p:nvSpPr>
        <p:spPr/>
        <p:txBody>
          <a:bodyPr/>
          <a:lstStyle/>
          <a:p>
            <a:fld id="{EDC09929-258B-4839-8B94-2FB6E9BCA606}" type="slidenum">
              <a:rPr lang="en-US" smtClean="0"/>
              <a:t>21</a:t>
            </a:fld>
            <a:endParaRPr lang="en-US"/>
          </a:p>
        </p:txBody>
      </p:sp>
    </p:spTree>
    <p:extLst>
      <p:ext uri="{BB962C8B-B14F-4D97-AF65-F5344CB8AC3E}">
        <p14:creationId xmlns:p14="http://schemas.microsoft.com/office/powerpoint/2010/main" val="3180841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0D65-6EA8-4C7C-94C2-468641A550DC}"/>
              </a:ext>
            </a:extLst>
          </p:cNvPr>
          <p:cNvSpPr>
            <a:spLocks noGrp="1"/>
          </p:cNvSpPr>
          <p:nvPr>
            <p:ph type="title"/>
          </p:nvPr>
        </p:nvSpPr>
        <p:spPr/>
        <p:txBody>
          <a:bodyPr/>
          <a:lstStyle/>
          <a:p>
            <a:r>
              <a:rPr lang="en-US" dirty="0"/>
              <a:t>Assignment operators</a:t>
            </a:r>
          </a:p>
        </p:txBody>
      </p:sp>
      <p:pic>
        <p:nvPicPr>
          <p:cNvPr id="5" name="Content Placeholder 4">
            <a:extLst>
              <a:ext uri="{FF2B5EF4-FFF2-40B4-BE49-F238E27FC236}">
                <a16:creationId xmlns:a16="http://schemas.microsoft.com/office/drawing/2014/main" id="{5CE83903-E1B1-4CAB-A5C8-EB3D2167F1AF}"/>
              </a:ext>
            </a:extLst>
          </p:cNvPr>
          <p:cNvPicPr>
            <a:picLocks noGrp="1" noChangeAspect="1"/>
          </p:cNvPicPr>
          <p:nvPr>
            <p:ph idx="1"/>
          </p:nvPr>
        </p:nvPicPr>
        <p:blipFill>
          <a:blip r:embed="rId2"/>
          <a:stretch>
            <a:fillRect/>
          </a:stretch>
        </p:blipFill>
        <p:spPr>
          <a:xfrm>
            <a:off x="1747958" y="1905307"/>
            <a:ext cx="4839274" cy="4468061"/>
          </a:xfrm>
        </p:spPr>
      </p:pic>
      <p:sp>
        <p:nvSpPr>
          <p:cNvPr id="3" name="Slide Number Placeholder 2">
            <a:extLst>
              <a:ext uri="{FF2B5EF4-FFF2-40B4-BE49-F238E27FC236}">
                <a16:creationId xmlns:a16="http://schemas.microsoft.com/office/drawing/2014/main" id="{C09145CB-A94D-1A31-3CFA-53B32992F282}"/>
              </a:ext>
            </a:extLst>
          </p:cNvPr>
          <p:cNvSpPr>
            <a:spLocks noGrp="1"/>
          </p:cNvSpPr>
          <p:nvPr>
            <p:ph type="sldNum" sz="quarter" idx="12"/>
          </p:nvPr>
        </p:nvSpPr>
        <p:spPr/>
        <p:txBody>
          <a:bodyPr/>
          <a:lstStyle/>
          <a:p>
            <a:fld id="{EDC09929-258B-4839-8B94-2FB6E9BCA606}" type="slidenum">
              <a:rPr lang="en-US" smtClean="0"/>
              <a:t>22</a:t>
            </a:fld>
            <a:endParaRPr lang="en-US"/>
          </a:p>
        </p:txBody>
      </p:sp>
    </p:spTree>
    <p:extLst>
      <p:ext uri="{BB962C8B-B14F-4D97-AF65-F5344CB8AC3E}">
        <p14:creationId xmlns:p14="http://schemas.microsoft.com/office/powerpoint/2010/main" val="985160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C5A1B-A601-495C-8B24-9E0CB305E5B9}"/>
              </a:ext>
            </a:extLst>
          </p:cNvPr>
          <p:cNvSpPr>
            <a:spLocks noGrp="1"/>
          </p:cNvSpPr>
          <p:nvPr>
            <p:ph type="title"/>
          </p:nvPr>
        </p:nvSpPr>
        <p:spPr/>
        <p:txBody>
          <a:bodyPr/>
          <a:lstStyle/>
          <a:p>
            <a:r>
              <a:rPr lang="en-US" dirty="0"/>
              <a:t>Logical operators</a:t>
            </a:r>
          </a:p>
        </p:txBody>
      </p:sp>
      <p:pic>
        <p:nvPicPr>
          <p:cNvPr id="5" name="Content Placeholder 4">
            <a:extLst>
              <a:ext uri="{FF2B5EF4-FFF2-40B4-BE49-F238E27FC236}">
                <a16:creationId xmlns:a16="http://schemas.microsoft.com/office/drawing/2014/main" id="{72B23222-CC63-420C-A5D3-E86D123585A3}"/>
              </a:ext>
            </a:extLst>
          </p:cNvPr>
          <p:cNvPicPr>
            <a:picLocks noGrp="1" noChangeAspect="1"/>
          </p:cNvPicPr>
          <p:nvPr>
            <p:ph idx="1"/>
          </p:nvPr>
        </p:nvPicPr>
        <p:blipFill>
          <a:blip r:embed="rId2"/>
          <a:stretch>
            <a:fillRect/>
          </a:stretch>
        </p:blipFill>
        <p:spPr>
          <a:xfrm>
            <a:off x="1563501" y="2324796"/>
            <a:ext cx="9064997" cy="2373302"/>
          </a:xfrm>
        </p:spPr>
      </p:pic>
      <p:sp>
        <p:nvSpPr>
          <p:cNvPr id="3" name="Slide Number Placeholder 2">
            <a:extLst>
              <a:ext uri="{FF2B5EF4-FFF2-40B4-BE49-F238E27FC236}">
                <a16:creationId xmlns:a16="http://schemas.microsoft.com/office/drawing/2014/main" id="{E92186CB-6590-02C5-BD0D-5C296890B7A5}"/>
              </a:ext>
            </a:extLst>
          </p:cNvPr>
          <p:cNvSpPr>
            <a:spLocks noGrp="1"/>
          </p:cNvSpPr>
          <p:nvPr>
            <p:ph type="sldNum" sz="quarter" idx="12"/>
          </p:nvPr>
        </p:nvSpPr>
        <p:spPr/>
        <p:txBody>
          <a:bodyPr/>
          <a:lstStyle/>
          <a:p>
            <a:fld id="{EDC09929-258B-4839-8B94-2FB6E9BCA606}" type="slidenum">
              <a:rPr lang="en-US" smtClean="0"/>
              <a:t>23</a:t>
            </a:fld>
            <a:endParaRPr lang="en-US"/>
          </a:p>
        </p:txBody>
      </p:sp>
    </p:spTree>
    <p:extLst>
      <p:ext uri="{BB962C8B-B14F-4D97-AF65-F5344CB8AC3E}">
        <p14:creationId xmlns:p14="http://schemas.microsoft.com/office/powerpoint/2010/main" val="2295781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C0A6F-1ED1-4DF6-B18B-1EBC67B6C018}"/>
              </a:ext>
            </a:extLst>
          </p:cNvPr>
          <p:cNvSpPr>
            <a:spLocks noGrp="1"/>
          </p:cNvSpPr>
          <p:nvPr>
            <p:ph type="title"/>
          </p:nvPr>
        </p:nvSpPr>
        <p:spPr/>
        <p:txBody>
          <a:bodyPr/>
          <a:lstStyle/>
          <a:p>
            <a:r>
              <a:rPr lang="en-US" dirty="0"/>
              <a:t>Bitwise operators</a:t>
            </a:r>
          </a:p>
        </p:txBody>
      </p:sp>
      <p:pic>
        <p:nvPicPr>
          <p:cNvPr id="5" name="Content Placeholder 4">
            <a:extLst>
              <a:ext uri="{FF2B5EF4-FFF2-40B4-BE49-F238E27FC236}">
                <a16:creationId xmlns:a16="http://schemas.microsoft.com/office/drawing/2014/main" id="{548E5A9E-2C8F-4AF8-8A39-818062C2782A}"/>
              </a:ext>
            </a:extLst>
          </p:cNvPr>
          <p:cNvPicPr>
            <a:picLocks noGrp="1" noChangeAspect="1"/>
          </p:cNvPicPr>
          <p:nvPr>
            <p:ph idx="1"/>
          </p:nvPr>
        </p:nvPicPr>
        <p:blipFill>
          <a:blip r:embed="rId2"/>
          <a:stretch>
            <a:fillRect/>
          </a:stretch>
        </p:blipFill>
        <p:spPr>
          <a:xfrm>
            <a:off x="1208174" y="2093976"/>
            <a:ext cx="9201489" cy="3342671"/>
          </a:xfrm>
        </p:spPr>
      </p:pic>
      <p:sp>
        <p:nvSpPr>
          <p:cNvPr id="3" name="Slide Number Placeholder 2">
            <a:extLst>
              <a:ext uri="{FF2B5EF4-FFF2-40B4-BE49-F238E27FC236}">
                <a16:creationId xmlns:a16="http://schemas.microsoft.com/office/drawing/2014/main" id="{BA1B49F8-1659-F133-F663-C2EC422E0BC4}"/>
              </a:ext>
            </a:extLst>
          </p:cNvPr>
          <p:cNvSpPr>
            <a:spLocks noGrp="1"/>
          </p:cNvSpPr>
          <p:nvPr>
            <p:ph type="sldNum" sz="quarter" idx="12"/>
          </p:nvPr>
        </p:nvSpPr>
        <p:spPr/>
        <p:txBody>
          <a:bodyPr/>
          <a:lstStyle/>
          <a:p>
            <a:fld id="{EDC09929-258B-4839-8B94-2FB6E9BCA606}" type="slidenum">
              <a:rPr lang="en-US" smtClean="0"/>
              <a:t>24</a:t>
            </a:fld>
            <a:endParaRPr lang="en-US"/>
          </a:p>
        </p:txBody>
      </p:sp>
    </p:spTree>
    <p:extLst>
      <p:ext uri="{BB962C8B-B14F-4D97-AF65-F5344CB8AC3E}">
        <p14:creationId xmlns:p14="http://schemas.microsoft.com/office/powerpoint/2010/main" val="371081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4DDC2-3912-4D9A-B201-EDB5172D69AA}"/>
              </a:ext>
            </a:extLst>
          </p:cNvPr>
          <p:cNvSpPr>
            <a:spLocks noGrp="1"/>
          </p:cNvSpPr>
          <p:nvPr>
            <p:ph type="title"/>
          </p:nvPr>
        </p:nvSpPr>
        <p:spPr/>
        <p:txBody>
          <a:bodyPr/>
          <a:lstStyle/>
          <a:p>
            <a:r>
              <a:rPr lang="en-US" dirty="0"/>
              <a:t>Identity operators</a:t>
            </a:r>
          </a:p>
        </p:txBody>
      </p:sp>
      <p:pic>
        <p:nvPicPr>
          <p:cNvPr id="5" name="Content Placeholder 4">
            <a:extLst>
              <a:ext uri="{FF2B5EF4-FFF2-40B4-BE49-F238E27FC236}">
                <a16:creationId xmlns:a16="http://schemas.microsoft.com/office/drawing/2014/main" id="{81C97C3F-4473-4369-B9FD-B5AF8E64C1D0}"/>
              </a:ext>
            </a:extLst>
          </p:cNvPr>
          <p:cNvPicPr>
            <a:picLocks noGrp="1" noChangeAspect="1"/>
          </p:cNvPicPr>
          <p:nvPr>
            <p:ph idx="1"/>
          </p:nvPr>
        </p:nvPicPr>
        <p:blipFill>
          <a:blip r:embed="rId2"/>
          <a:stretch>
            <a:fillRect/>
          </a:stretch>
        </p:blipFill>
        <p:spPr>
          <a:xfrm>
            <a:off x="1069848" y="2163424"/>
            <a:ext cx="9611153" cy="1609344"/>
          </a:xfrm>
        </p:spPr>
      </p:pic>
      <p:sp>
        <p:nvSpPr>
          <p:cNvPr id="3" name="Slide Number Placeholder 2">
            <a:extLst>
              <a:ext uri="{FF2B5EF4-FFF2-40B4-BE49-F238E27FC236}">
                <a16:creationId xmlns:a16="http://schemas.microsoft.com/office/drawing/2014/main" id="{0A566516-0521-293F-E408-B51E81B47B39}"/>
              </a:ext>
            </a:extLst>
          </p:cNvPr>
          <p:cNvSpPr>
            <a:spLocks noGrp="1"/>
          </p:cNvSpPr>
          <p:nvPr>
            <p:ph type="sldNum" sz="quarter" idx="12"/>
          </p:nvPr>
        </p:nvSpPr>
        <p:spPr/>
        <p:txBody>
          <a:bodyPr/>
          <a:lstStyle/>
          <a:p>
            <a:fld id="{EDC09929-258B-4839-8B94-2FB6E9BCA606}" type="slidenum">
              <a:rPr lang="en-US" smtClean="0"/>
              <a:t>25</a:t>
            </a:fld>
            <a:endParaRPr lang="en-US"/>
          </a:p>
        </p:txBody>
      </p:sp>
    </p:spTree>
    <p:extLst>
      <p:ext uri="{BB962C8B-B14F-4D97-AF65-F5344CB8AC3E}">
        <p14:creationId xmlns:p14="http://schemas.microsoft.com/office/powerpoint/2010/main" val="2428506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48829-4E08-402D-8454-24842F0520F4}"/>
              </a:ext>
            </a:extLst>
          </p:cNvPr>
          <p:cNvSpPr>
            <a:spLocks noGrp="1"/>
          </p:cNvSpPr>
          <p:nvPr>
            <p:ph type="title"/>
          </p:nvPr>
        </p:nvSpPr>
        <p:spPr/>
        <p:txBody>
          <a:bodyPr/>
          <a:lstStyle/>
          <a:p>
            <a:r>
              <a:rPr lang="en-US" dirty="0"/>
              <a:t>Membership operators</a:t>
            </a:r>
          </a:p>
        </p:txBody>
      </p:sp>
      <p:pic>
        <p:nvPicPr>
          <p:cNvPr id="5" name="Content Placeholder 4">
            <a:extLst>
              <a:ext uri="{FF2B5EF4-FFF2-40B4-BE49-F238E27FC236}">
                <a16:creationId xmlns:a16="http://schemas.microsoft.com/office/drawing/2014/main" id="{B026E37F-12C1-4833-8E4B-4615E558827D}"/>
              </a:ext>
            </a:extLst>
          </p:cNvPr>
          <p:cNvPicPr>
            <a:picLocks noGrp="1" noChangeAspect="1"/>
          </p:cNvPicPr>
          <p:nvPr>
            <p:ph idx="1"/>
          </p:nvPr>
        </p:nvPicPr>
        <p:blipFill>
          <a:blip r:embed="rId2"/>
          <a:stretch>
            <a:fillRect/>
          </a:stretch>
        </p:blipFill>
        <p:spPr>
          <a:xfrm>
            <a:off x="1463620" y="2450238"/>
            <a:ext cx="8864978" cy="1543240"/>
          </a:xfrm>
        </p:spPr>
      </p:pic>
      <p:sp>
        <p:nvSpPr>
          <p:cNvPr id="3" name="Slide Number Placeholder 2">
            <a:extLst>
              <a:ext uri="{FF2B5EF4-FFF2-40B4-BE49-F238E27FC236}">
                <a16:creationId xmlns:a16="http://schemas.microsoft.com/office/drawing/2014/main" id="{2EEA91C0-0CF8-AFDE-9E2D-9F7014EE888C}"/>
              </a:ext>
            </a:extLst>
          </p:cNvPr>
          <p:cNvSpPr>
            <a:spLocks noGrp="1"/>
          </p:cNvSpPr>
          <p:nvPr>
            <p:ph type="sldNum" sz="quarter" idx="12"/>
          </p:nvPr>
        </p:nvSpPr>
        <p:spPr/>
        <p:txBody>
          <a:bodyPr/>
          <a:lstStyle/>
          <a:p>
            <a:fld id="{EDC09929-258B-4839-8B94-2FB6E9BCA606}" type="slidenum">
              <a:rPr lang="en-US" smtClean="0"/>
              <a:t>26</a:t>
            </a:fld>
            <a:endParaRPr lang="en-US"/>
          </a:p>
        </p:txBody>
      </p:sp>
    </p:spTree>
    <p:extLst>
      <p:ext uri="{BB962C8B-B14F-4D97-AF65-F5344CB8AC3E}">
        <p14:creationId xmlns:p14="http://schemas.microsoft.com/office/powerpoint/2010/main" val="2880568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F8150-8D4F-41F4-978F-F236ADA71485}"/>
              </a:ext>
            </a:extLst>
          </p:cNvPr>
          <p:cNvSpPr>
            <a:spLocks noGrp="1"/>
          </p:cNvSpPr>
          <p:nvPr>
            <p:ph type="title"/>
          </p:nvPr>
        </p:nvSpPr>
        <p:spPr/>
        <p:txBody>
          <a:bodyPr/>
          <a:lstStyle/>
          <a:p>
            <a:r>
              <a:rPr lang="en-US" dirty="0"/>
              <a:t>Use of brackets</a:t>
            </a:r>
          </a:p>
        </p:txBody>
      </p:sp>
      <p:sp>
        <p:nvSpPr>
          <p:cNvPr id="3" name="Content Placeholder 2">
            <a:extLst>
              <a:ext uri="{FF2B5EF4-FFF2-40B4-BE49-F238E27FC236}">
                <a16:creationId xmlns:a16="http://schemas.microsoft.com/office/drawing/2014/main" id="{AD0423EE-36AB-45BC-8D69-ACA3BE0E68B7}"/>
              </a:ext>
            </a:extLst>
          </p:cNvPr>
          <p:cNvSpPr>
            <a:spLocks noGrp="1"/>
          </p:cNvSpPr>
          <p:nvPr>
            <p:ph idx="1"/>
          </p:nvPr>
        </p:nvSpPr>
        <p:spPr/>
        <p:txBody>
          <a:bodyPr/>
          <a:lstStyle/>
          <a:p>
            <a:r>
              <a:rPr lang="en-US" dirty="0">
                <a:latin typeface="Consolas" panose="020B0609020204030204" pitchFamily="49" charset="0"/>
              </a:rPr>
              <a:t>() Function Arguments, Expressions, Tuples </a:t>
            </a:r>
          </a:p>
          <a:p>
            <a:r>
              <a:rPr lang="en-US" dirty="0">
                <a:latin typeface="Consolas" panose="020B0609020204030204" pitchFamily="49" charset="0"/>
              </a:rPr>
              <a:t>{} Dictionary, Sets </a:t>
            </a:r>
          </a:p>
          <a:p>
            <a:r>
              <a:rPr lang="en-US" dirty="0">
                <a:latin typeface="Consolas" panose="020B0609020204030204" pitchFamily="49" charset="0"/>
              </a:rPr>
              <a:t>[] Lists, Indexing Slicing </a:t>
            </a:r>
          </a:p>
          <a:p>
            <a:r>
              <a:rPr lang="en-US" dirty="0">
                <a:latin typeface="Consolas" panose="020B0609020204030204" pitchFamily="49" charset="0"/>
              </a:rPr>
              <a:t>&lt;&gt; not used as brackets </a:t>
            </a:r>
          </a:p>
        </p:txBody>
      </p:sp>
      <p:sp>
        <p:nvSpPr>
          <p:cNvPr id="4" name="Slide Number Placeholder 3">
            <a:extLst>
              <a:ext uri="{FF2B5EF4-FFF2-40B4-BE49-F238E27FC236}">
                <a16:creationId xmlns:a16="http://schemas.microsoft.com/office/drawing/2014/main" id="{0E4CBE06-C304-8B10-CD16-1E4B4E13C01F}"/>
              </a:ext>
            </a:extLst>
          </p:cNvPr>
          <p:cNvSpPr>
            <a:spLocks noGrp="1"/>
          </p:cNvSpPr>
          <p:nvPr>
            <p:ph type="sldNum" sz="quarter" idx="12"/>
          </p:nvPr>
        </p:nvSpPr>
        <p:spPr/>
        <p:txBody>
          <a:bodyPr/>
          <a:lstStyle/>
          <a:p>
            <a:fld id="{EDC09929-258B-4839-8B94-2FB6E9BCA606}" type="slidenum">
              <a:rPr lang="en-US" smtClean="0"/>
              <a:t>27</a:t>
            </a:fld>
            <a:endParaRPr lang="en-US"/>
          </a:p>
        </p:txBody>
      </p:sp>
    </p:spTree>
    <p:extLst>
      <p:ext uri="{BB962C8B-B14F-4D97-AF65-F5344CB8AC3E}">
        <p14:creationId xmlns:p14="http://schemas.microsoft.com/office/powerpoint/2010/main" val="2796831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668D9-D5AA-4151-8912-EE716D492EA8}"/>
              </a:ext>
            </a:extLst>
          </p:cNvPr>
          <p:cNvSpPr>
            <a:spLocks noGrp="1"/>
          </p:cNvSpPr>
          <p:nvPr>
            <p:ph type="title"/>
          </p:nvPr>
        </p:nvSpPr>
        <p:spPr/>
        <p:txBody>
          <a:bodyPr/>
          <a:lstStyle/>
          <a:p>
            <a:r>
              <a:rPr lang="en-US" dirty="0"/>
              <a:t>Data Types</a:t>
            </a:r>
          </a:p>
        </p:txBody>
      </p:sp>
      <p:sp>
        <p:nvSpPr>
          <p:cNvPr id="3" name="Subtitle 2">
            <a:extLst>
              <a:ext uri="{FF2B5EF4-FFF2-40B4-BE49-F238E27FC236}">
                <a16:creationId xmlns:a16="http://schemas.microsoft.com/office/drawing/2014/main" id="{BDCFB14A-AB85-482D-BB30-5B79C177F00A}"/>
              </a:ext>
            </a:extLst>
          </p:cNvPr>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Python Built-in Data Types</a:t>
            </a:r>
          </a:p>
        </p:txBody>
      </p:sp>
      <p:sp>
        <p:nvSpPr>
          <p:cNvPr id="4" name="Slide Number Placeholder 3">
            <a:extLst>
              <a:ext uri="{FF2B5EF4-FFF2-40B4-BE49-F238E27FC236}">
                <a16:creationId xmlns:a16="http://schemas.microsoft.com/office/drawing/2014/main" id="{3EBE4BBB-F6CC-61F3-D559-C28DC2FCF93A}"/>
              </a:ext>
            </a:extLst>
          </p:cNvPr>
          <p:cNvSpPr>
            <a:spLocks noGrp="1"/>
          </p:cNvSpPr>
          <p:nvPr>
            <p:ph type="sldNum" sz="quarter" idx="12"/>
          </p:nvPr>
        </p:nvSpPr>
        <p:spPr/>
        <p:txBody>
          <a:bodyPr/>
          <a:lstStyle/>
          <a:p>
            <a:fld id="{A029A0F6-2DF9-4192-8F5C-F504453B3B85}" type="slidenum">
              <a:rPr lang="en-US" smtClean="0"/>
              <a:t>28</a:t>
            </a:fld>
            <a:endParaRPr lang="en-US"/>
          </a:p>
        </p:txBody>
      </p:sp>
    </p:spTree>
    <p:extLst>
      <p:ext uri="{BB962C8B-B14F-4D97-AF65-F5344CB8AC3E}">
        <p14:creationId xmlns:p14="http://schemas.microsoft.com/office/powerpoint/2010/main" val="3972316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3C7123-B9FD-6C23-CACF-E2F2B80AF278}"/>
              </a:ext>
            </a:extLst>
          </p:cNvPr>
          <p:cNvPicPr>
            <a:picLocks noChangeAspect="1"/>
          </p:cNvPicPr>
          <p:nvPr/>
        </p:nvPicPr>
        <p:blipFill>
          <a:blip r:embed="rId2"/>
          <a:stretch>
            <a:fillRect/>
          </a:stretch>
        </p:blipFill>
        <p:spPr>
          <a:xfrm>
            <a:off x="3111068" y="1317516"/>
            <a:ext cx="5556814" cy="4562076"/>
          </a:xfrm>
          <a:prstGeom prst="rect">
            <a:avLst/>
          </a:prstGeom>
        </p:spPr>
      </p:pic>
      <p:sp>
        <p:nvSpPr>
          <p:cNvPr id="6" name="Slide Number Placeholder 5">
            <a:extLst>
              <a:ext uri="{FF2B5EF4-FFF2-40B4-BE49-F238E27FC236}">
                <a16:creationId xmlns:a16="http://schemas.microsoft.com/office/drawing/2014/main" id="{5B4B3E8B-5222-D347-F1DC-0B9DA2540FC0}"/>
              </a:ext>
            </a:extLst>
          </p:cNvPr>
          <p:cNvSpPr>
            <a:spLocks noGrp="1"/>
          </p:cNvSpPr>
          <p:nvPr>
            <p:ph type="sldNum" sz="quarter" idx="12"/>
          </p:nvPr>
        </p:nvSpPr>
        <p:spPr/>
        <p:txBody>
          <a:bodyPr/>
          <a:lstStyle/>
          <a:p>
            <a:fld id="{A029A0F6-2DF9-4192-8F5C-F504453B3B85}" type="slidenum">
              <a:rPr lang="en-US" smtClean="0"/>
              <a:t>29</a:t>
            </a:fld>
            <a:endParaRPr lang="en-US"/>
          </a:p>
        </p:txBody>
      </p:sp>
    </p:spTree>
    <p:extLst>
      <p:ext uri="{BB962C8B-B14F-4D97-AF65-F5344CB8AC3E}">
        <p14:creationId xmlns:p14="http://schemas.microsoft.com/office/powerpoint/2010/main" val="202316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0135A-5F2C-7C5F-1275-544EBC17320B}"/>
              </a:ext>
            </a:extLst>
          </p:cNvPr>
          <p:cNvSpPr>
            <a:spLocks noGrp="1"/>
          </p:cNvSpPr>
          <p:nvPr>
            <p:ph type="title"/>
          </p:nvPr>
        </p:nvSpPr>
        <p:spPr/>
        <p:txBody>
          <a:bodyPr/>
          <a:lstStyle/>
          <a:p>
            <a:r>
              <a:rPr lang="en-US" dirty="0"/>
              <a:t>Basic Statistics</a:t>
            </a:r>
          </a:p>
        </p:txBody>
      </p:sp>
      <p:sp>
        <p:nvSpPr>
          <p:cNvPr id="3" name="Content Placeholder 2">
            <a:extLst>
              <a:ext uri="{FF2B5EF4-FFF2-40B4-BE49-F238E27FC236}">
                <a16:creationId xmlns:a16="http://schemas.microsoft.com/office/drawing/2014/main" id="{73C7C30E-7A11-D71C-8A89-5388A3753DFE}"/>
              </a:ext>
            </a:extLst>
          </p:cNvPr>
          <p:cNvSpPr>
            <a:spLocks noGrp="1"/>
          </p:cNvSpPr>
          <p:nvPr>
            <p:ph idx="1"/>
          </p:nvPr>
        </p:nvSpPr>
        <p:spPr/>
        <p:txBody>
          <a:bodyPr>
            <a:normAutofit fontScale="92500" lnSpcReduction="20000"/>
          </a:bodyPr>
          <a:lstStyle/>
          <a:p>
            <a:r>
              <a:rPr lang="en-US" b="1" dirty="0">
                <a:effectLst>
                  <a:outerShdw blurRad="38100" dist="38100" dir="2700000" algn="tl">
                    <a:srgbClr val="000000">
                      <a:alpha val="43137"/>
                    </a:srgbClr>
                  </a:outerShdw>
                </a:effectLst>
                <a:latin typeface="Inter"/>
              </a:rPr>
              <a:t>Mean</a:t>
            </a:r>
            <a:r>
              <a:rPr lang="en-US" dirty="0">
                <a:latin typeface="Inter"/>
              </a:rPr>
              <a:t>: This is the most familiar one, also known as the average. It's calculated by adding all the values in your data set and dividing by the total number of values.</a:t>
            </a:r>
          </a:p>
          <a:p>
            <a:pPr lvl="1"/>
            <a:endParaRPr lang="en-US" dirty="0">
              <a:latin typeface="Inter"/>
            </a:endParaRPr>
          </a:p>
          <a:p>
            <a:pPr lvl="1"/>
            <a:r>
              <a:rPr lang="en-US" dirty="0">
                <a:latin typeface="Inter"/>
              </a:rPr>
              <a:t>Mean: (2 + 5 + 5 + 7 + 8 + 10) / 6 = 5.8 (average score)</a:t>
            </a:r>
          </a:p>
          <a:p>
            <a:r>
              <a:rPr lang="en-US" b="1" dirty="0">
                <a:effectLst>
                  <a:outerShdw blurRad="38100" dist="38100" dir="2700000" algn="tl">
                    <a:srgbClr val="000000">
                      <a:alpha val="43137"/>
                    </a:srgbClr>
                  </a:outerShdw>
                </a:effectLst>
                <a:latin typeface="Inter"/>
              </a:rPr>
              <a:t>Median</a:t>
            </a:r>
            <a:r>
              <a:rPr lang="en-US" dirty="0">
                <a:latin typeface="Inter"/>
              </a:rPr>
              <a:t>: Imagine arranging your data points in ascending or descending order. The median is the "middle" value. If you have an odd number of data points, it's the exact middle one. With an even number of values, the median is the average of the two middle numbers.</a:t>
            </a:r>
          </a:p>
          <a:p>
            <a:pPr lvl="1"/>
            <a:endParaRPr lang="en-US" dirty="0">
              <a:latin typeface="Inter"/>
            </a:endParaRPr>
          </a:p>
          <a:p>
            <a:pPr lvl="1"/>
            <a:r>
              <a:rPr lang="en-US" dirty="0">
                <a:latin typeface="Inter"/>
              </a:rPr>
              <a:t>Median: Arranging scores gives: 2, 5, 5, 7, 8, 10. Since we have an even number, the median is the average of the 3rd and 4th value (5 + 7) / 2 = 6 (middle score)</a:t>
            </a:r>
          </a:p>
          <a:p>
            <a:r>
              <a:rPr lang="en-US" b="1" dirty="0">
                <a:effectLst>
                  <a:outerShdw blurRad="38100" dist="38100" dir="2700000" algn="tl">
                    <a:srgbClr val="000000">
                      <a:alpha val="43137"/>
                    </a:srgbClr>
                  </a:outerShdw>
                </a:effectLst>
                <a:latin typeface="Inter"/>
              </a:rPr>
              <a:t>Mode</a:t>
            </a:r>
            <a:r>
              <a:rPr lang="en-US" dirty="0">
                <a:latin typeface="Inter"/>
              </a:rPr>
              <a:t>: This refers to the most frequent value in your data set. There can be one mode, multiple modes (bi-modal or tri-modal for two or three most frequent values), or even no mode if no value repeats itself.</a:t>
            </a:r>
          </a:p>
          <a:p>
            <a:pPr lvl="1"/>
            <a:endParaRPr lang="en-US" dirty="0">
              <a:latin typeface="Inter"/>
            </a:endParaRPr>
          </a:p>
          <a:p>
            <a:pPr lvl="1"/>
            <a:r>
              <a:rPr lang="en-US" dirty="0">
                <a:latin typeface="Inter"/>
              </a:rPr>
              <a:t>Mode: The score 5 appears twice, making it the mode (most frequent score)</a:t>
            </a:r>
          </a:p>
        </p:txBody>
      </p:sp>
      <p:sp>
        <p:nvSpPr>
          <p:cNvPr id="4" name="Slide Number Placeholder 3">
            <a:extLst>
              <a:ext uri="{FF2B5EF4-FFF2-40B4-BE49-F238E27FC236}">
                <a16:creationId xmlns:a16="http://schemas.microsoft.com/office/drawing/2014/main" id="{5592DB98-760A-C666-197E-8D52EB53502A}"/>
              </a:ext>
            </a:extLst>
          </p:cNvPr>
          <p:cNvSpPr>
            <a:spLocks noGrp="1"/>
          </p:cNvSpPr>
          <p:nvPr>
            <p:ph type="sldNum" sz="quarter" idx="12"/>
          </p:nvPr>
        </p:nvSpPr>
        <p:spPr/>
        <p:txBody>
          <a:bodyPr/>
          <a:lstStyle/>
          <a:p>
            <a:fld id="{EDC09929-258B-4839-8B94-2FB6E9BCA606}" type="slidenum">
              <a:rPr lang="en-US" smtClean="0"/>
              <a:t>3</a:t>
            </a:fld>
            <a:endParaRPr lang="en-US"/>
          </a:p>
        </p:txBody>
      </p:sp>
    </p:spTree>
    <p:extLst>
      <p:ext uri="{BB962C8B-B14F-4D97-AF65-F5344CB8AC3E}">
        <p14:creationId xmlns:p14="http://schemas.microsoft.com/office/powerpoint/2010/main" val="4033633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D28955-A7A6-D830-F989-D8FD1831FE3C}"/>
              </a:ext>
            </a:extLst>
          </p:cNvPr>
          <p:cNvPicPr>
            <a:picLocks noChangeAspect="1"/>
          </p:cNvPicPr>
          <p:nvPr/>
        </p:nvPicPr>
        <p:blipFill>
          <a:blip r:embed="rId2"/>
          <a:stretch>
            <a:fillRect/>
          </a:stretch>
        </p:blipFill>
        <p:spPr>
          <a:xfrm>
            <a:off x="1422160" y="1292115"/>
            <a:ext cx="9347680" cy="4273770"/>
          </a:xfrm>
          <a:prstGeom prst="rect">
            <a:avLst/>
          </a:prstGeom>
        </p:spPr>
      </p:pic>
      <p:sp>
        <p:nvSpPr>
          <p:cNvPr id="4" name="Slide Number Placeholder 3">
            <a:extLst>
              <a:ext uri="{FF2B5EF4-FFF2-40B4-BE49-F238E27FC236}">
                <a16:creationId xmlns:a16="http://schemas.microsoft.com/office/drawing/2014/main" id="{FF489060-E326-B072-7F95-19EC01844BF9}"/>
              </a:ext>
            </a:extLst>
          </p:cNvPr>
          <p:cNvSpPr>
            <a:spLocks noGrp="1"/>
          </p:cNvSpPr>
          <p:nvPr>
            <p:ph type="sldNum" sz="quarter" idx="12"/>
          </p:nvPr>
        </p:nvSpPr>
        <p:spPr/>
        <p:txBody>
          <a:bodyPr/>
          <a:lstStyle/>
          <a:p>
            <a:fld id="{A029A0F6-2DF9-4192-8F5C-F504453B3B85}" type="slidenum">
              <a:rPr lang="en-US" smtClean="0"/>
              <a:t>30</a:t>
            </a:fld>
            <a:endParaRPr lang="en-US"/>
          </a:p>
        </p:txBody>
      </p:sp>
    </p:spTree>
    <p:extLst>
      <p:ext uri="{BB962C8B-B14F-4D97-AF65-F5344CB8AC3E}">
        <p14:creationId xmlns:p14="http://schemas.microsoft.com/office/powerpoint/2010/main" val="2579791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6B739-FE39-CFB0-E810-4EF8D2B6C4AD}"/>
              </a:ext>
            </a:extLst>
          </p:cNvPr>
          <p:cNvSpPr>
            <a:spLocks noGrp="1"/>
          </p:cNvSpPr>
          <p:nvPr>
            <p:ph type="title"/>
          </p:nvPr>
        </p:nvSpPr>
        <p:spPr/>
        <p:txBody>
          <a:bodyPr/>
          <a:lstStyle/>
          <a:p>
            <a:r>
              <a:rPr lang="en-US" dirty="0"/>
              <a:t>Numeric categories</a:t>
            </a:r>
          </a:p>
        </p:txBody>
      </p:sp>
      <p:sp>
        <p:nvSpPr>
          <p:cNvPr id="3" name="Text Placeholder 2">
            <a:extLst>
              <a:ext uri="{FF2B5EF4-FFF2-40B4-BE49-F238E27FC236}">
                <a16:creationId xmlns:a16="http://schemas.microsoft.com/office/drawing/2014/main" id="{10C29842-C866-A358-0AEB-545005413016}"/>
              </a:ext>
            </a:extLst>
          </p:cNvPr>
          <p:cNvSpPr>
            <a:spLocks noGrp="1"/>
          </p:cNvSpPr>
          <p:nvPr>
            <p:ph type="body" idx="1"/>
          </p:nvPr>
        </p:nvSpPr>
        <p:spPr/>
        <p:txBody>
          <a:bodyPr/>
          <a:lstStyle/>
          <a:p>
            <a:r>
              <a:rPr lang="en-US" dirty="0"/>
              <a:t>Data Classes Built-in Functions</a:t>
            </a:r>
          </a:p>
        </p:txBody>
      </p:sp>
      <p:sp>
        <p:nvSpPr>
          <p:cNvPr id="4" name="Slide Number Placeholder 3">
            <a:extLst>
              <a:ext uri="{FF2B5EF4-FFF2-40B4-BE49-F238E27FC236}">
                <a16:creationId xmlns:a16="http://schemas.microsoft.com/office/drawing/2014/main" id="{7D39FDBE-7728-EF77-F798-5A4A1CC7F821}"/>
              </a:ext>
            </a:extLst>
          </p:cNvPr>
          <p:cNvSpPr>
            <a:spLocks noGrp="1"/>
          </p:cNvSpPr>
          <p:nvPr>
            <p:ph type="sldNum" sz="quarter" idx="12"/>
          </p:nvPr>
        </p:nvSpPr>
        <p:spPr/>
        <p:txBody>
          <a:bodyPr/>
          <a:lstStyle/>
          <a:p>
            <a:fld id="{A029A0F6-2DF9-4192-8F5C-F504453B3B85}" type="slidenum">
              <a:rPr lang="en-US" smtClean="0"/>
              <a:t>31</a:t>
            </a:fld>
            <a:endParaRPr lang="en-US"/>
          </a:p>
        </p:txBody>
      </p:sp>
    </p:spTree>
    <p:extLst>
      <p:ext uri="{BB962C8B-B14F-4D97-AF65-F5344CB8AC3E}">
        <p14:creationId xmlns:p14="http://schemas.microsoft.com/office/powerpoint/2010/main" val="316440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56BC26-BFC4-2355-A1EE-9776536DC9FA}"/>
              </a:ext>
            </a:extLst>
          </p:cNvPr>
          <p:cNvPicPr>
            <a:picLocks noChangeAspect="1"/>
          </p:cNvPicPr>
          <p:nvPr/>
        </p:nvPicPr>
        <p:blipFill>
          <a:blip r:embed="rId2"/>
          <a:stretch>
            <a:fillRect/>
          </a:stretch>
        </p:blipFill>
        <p:spPr>
          <a:xfrm>
            <a:off x="2247702" y="1654084"/>
            <a:ext cx="7696596" cy="3549832"/>
          </a:xfrm>
          <a:prstGeom prst="rect">
            <a:avLst/>
          </a:prstGeom>
        </p:spPr>
      </p:pic>
      <p:sp>
        <p:nvSpPr>
          <p:cNvPr id="6" name="Slide Number Placeholder 5">
            <a:extLst>
              <a:ext uri="{FF2B5EF4-FFF2-40B4-BE49-F238E27FC236}">
                <a16:creationId xmlns:a16="http://schemas.microsoft.com/office/drawing/2014/main" id="{0C5E6440-0205-3613-9C4E-29C4CF012553}"/>
              </a:ext>
            </a:extLst>
          </p:cNvPr>
          <p:cNvSpPr>
            <a:spLocks noGrp="1"/>
          </p:cNvSpPr>
          <p:nvPr>
            <p:ph type="sldNum" sz="quarter" idx="12"/>
          </p:nvPr>
        </p:nvSpPr>
        <p:spPr/>
        <p:txBody>
          <a:bodyPr/>
          <a:lstStyle/>
          <a:p>
            <a:fld id="{A029A0F6-2DF9-4192-8F5C-F504453B3B85}" type="slidenum">
              <a:rPr lang="en-US" smtClean="0"/>
              <a:t>32</a:t>
            </a:fld>
            <a:endParaRPr lang="en-US"/>
          </a:p>
        </p:txBody>
      </p:sp>
    </p:spTree>
    <p:extLst>
      <p:ext uri="{BB962C8B-B14F-4D97-AF65-F5344CB8AC3E}">
        <p14:creationId xmlns:p14="http://schemas.microsoft.com/office/powerpoint/2010/main" val="2696285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0059-2E14-A677-72B4-6EF21D46ACF8}"/>
              </a:ext>
            </a:extLst>
          </p:cNvPr>
          <p:cNvSpPr>
            <a:spLocks noGrp="1"/>
          </p:cNvSpPr>
          <p:nvPr>
            <p:ph type="title"/>
          </p:nvPr>
        </p:nvSpPr>
        <p:spPr/>
        <p:txBody>
          <a:bodyPr/>
          <a:lstStyle/>
          <a:p>
            <a:r>
              <a:rPr lang="en-US" dirty="0"/>
              <a:t>Lets do coding</a:t>
            </a:r>
          </a:p>
        </p:txBody>
      </p:sp>
      <p:sp>
        <p:nvSpPr>
          <p:cNvPr id="7" name="Slide Number Placeholder 6">
            <a:extLst>
              <a:ext uri="{FF2B5EF4-FFF2-40B4-BE49-F238E27FC236}">
                <a16:creationId xmlns:a16="http://schemas.microsoft.com/office/drawing/2014/main" id="{C0AA9E9A-471A-A834-4E38-CD8E4CC649CE}"/>
              </a:ext>
            </a:extLst>
          </p:cNvPr>
          <p:cNvSpPr>
            <a:spLocks noGrp="1"/>
          </p:cNvSpPr>
          <p:nvPr>
            <p:ph type="sldNum" sz="quarter" idx="12"/>
          </p:nvPr>
        </p:nvSpPr>
        <p:spPr/>
        <p:txBody>
          <a:bodyPr/>
          <a:lstStyle/>
          <a:p>
            <a:fld id="{A029A0F6-2DF9-4192-8F5C-F504453B3B85}" type="slidenum">
              <a:rPr lang="en-US" smtClean="0"/>
              <a:t>33</a:t>
            </a:fld>
            <a:endParaRPr lang="en-US"/>
          </a:p>
        </p:txBody>
      </p:sp>
    </p:spTree>
    <p:extLst>
      <p:ext uri="{BB962C8B-B14F-4D97-AF65-F5344CB8AC3E}">
        <p14:creationId xmlns:p14="http://schemas.microsoft.com/office/powerpoint/2010/main" val="691768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000CA4-3C20-34D6-362E-F8A9D010FDE1}"/>
              </a:ext>
            </a:extLst>
          </p:cNvPr>
          <p:cNvSpPr>
            <a:spLocks noGrp="1"/>
          </p:cNvSpPr>
          <p:nvPr>
            <p:ph type="title"/>
          </p:nvPr>
        </p:nvSpPr>
        <p:spPr/>
        <p:txBody>
          <a:bodyPr/>
          <a:lstStyle/>
          <a:p>
            <a:r>
              <a:rPr lang="en-US" dirty="0"/>
              <a:t>strings</a:t>
            </a:r>
          </a:p>
        </p:txBody>
      </p:sp>
      <p:sp>
        <p:nvSpPr>
          <p:cNvPr id="5" name="Text Placeholder 4">
            <a:extLst>
              <a:ext uri="{FF2B5EF4-FFF2-40B4-BE49-F238E27FC236}">
                <a16:creationId xmlns:a16="http://schemas.microsoft.com/office/drawing/2014/main" id="{F4BCB436-966B-887A-1EE3-C161A9CC218F}"/>
              </a:ext>
            </a:extLst>
          </p:cNvPr>
          <p:cNvSpPr>
            <a:spLocks noGrp="1"/>
          </p:cNvSpPr>
          <p:nvPr>
            <p:ph type="body" idx="1"/>
          </p:nvPr>
        </p:nvSpPr>
        <p:spPr/>
        <p:txBody>
          <a:bodyPr/>
          <a:lstStyle/>
          <a:p>
            <a:r>
              <a:rPr lang="en-US" dirty="0"/>
              <a:t>Data Classes Built-in Functions</a:t>
            </a:r>
          </a:p>
        </p:txBody>
      </p:sp>
      <p:sp>
        <p:nvSpPr>
          <p:cNvPr id="6" name="Slide Number Placeholder 5">
            <a:extLst>
              <a:ext uri="{FF2B5EF4-FFF2-40B4-BE49-F238E27FC236}">
                <a16:creationId xmlns:a16="http://schemas.microsoft.com/office/drawing/2014/main" id="{86D57E9A-D897-161C-7872-6B1BA6FB9553}"/>
              </a:ext>
            </a:extLst>
          </p:cNvPr>
          <p:cNvSpPr>
            <a:spLocks noGrp="1"/>
          </p:cNvSpPr>
          <p:nvPr>
            <p:ph type="sldNum" sz="quarter" idx="12"/>
          </p:nvPr>
        </p:nvSpPr>
        <p:spPr/>
        <p:txBody>
          <a:bodyPr/>
          <a:lstStyle/>
          <a:p>
            <a:fld id="{A029A0F6-2DF9-4192-8F5C-F504453B3B85}" type="slidenum">
              <a:rPr lang="en-US" smtClean="0"/>
              <a:t>34</a:t>
            </a:fld>
            <a:endParaRPr lang="en-US"/>
          </a:p>
        </p:txBody>
      </p:sp>
    </p:spTree>
    <p:extLst>
      <p:ext uri="{BB962C8B-B14F-4D97-AF65-F5344CB8AC3E}">
        <p14:creationId xmlns:p14="http://schemas.microsoft.com/office/powerpoint/2010/main" val="27908863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7F578E-84CF-7C8B-E0EF-4A4A17BAF7B9}"/>
              </a:ext>
            </a:extLst>
          </p:cNvPr>
          <p:cNvSpPr>
            <a:spLocks noGrp="1"/>
          </p:cNvSpPr>
          <p:nvPr>
            <p:ph type="title"/>
          </p:nvPr>
        </p:nvSpPr>
        <p:spPr/>
        <p:txBody>
          <a:bodyPr/>
          <a:lstStyle/>
          <a:p>
            <a:r>
              <a:rPr lang="en-US" dirty="0"/>
              <a:t>Accessing string using indexing</a:t>
            </a:r>
          </a:p>
        </p:txBody>
      </p:sp>
      <p:sp>
        <p:nvSpPr>
          <p:cNvPr id="5" name="Content Placeholder 4">
            <a:extLst>
              <a:ext uri="{FF2B5EF4-FFF2-40B4-BE49-F238E27FC236}">
                <a16:creationId xmlns:a16="http://schemas.microsoft.com/office/drawing/2014/main" id="{0B1B00D2-0033-5C35-2034-109F560E3F0E}"/>
              </a:ext>
            </a:extLst>
          </p:cNvPr>
          <p:cNvSpPr>
            <a:spLocks noGrp="1"/>
          </p:cNvSpPr>
          <p:nvPr>
            <p:ph idx="1"/>
          </p:nvPr>
        </p:nvSpPr>
        <p:spPr/>
        <p:txBody>
          <a:bodyPr/>
          <a:lstStyle/>
          <a:p>
            <a:r>
              <a:rPr lang="en-US" dirty="0"/>
              <a:t>Index of strings starts with 0 and ends with (n-1). Here, n stands for the total number of characters in the string i.e., length of string.</a:t>
            </a:r>
          </a:p>
        </p:txBody>
      </p:sp>
      <p:pic>
        <p:nvPicPr>
          <p:cNvPr id="7" name="Picture 6">
            <a:extLst>
              <a:ext uri="{FF2B5EF4-FFF2-40B4-BE49-F238E27FC236}">
                <a16:creationId xmlns:a16="http://schemas.microsoft.com/office/drawing/2014/main" id="{556A371D-90F2-CF1D-6392-C80403AA5207}"/>
              </a:ext>
            </a:extLst>
          </p:cNvPr>
          <p:cNvPicPr>
            <a:picLocks noChangeAspect="1"/>
          </p:cNvPicPr>
          <p:nvPr/>
        </p:nvPicPr>
        <p:blipFill>
          <a:blip r:embed="rId2"/>
          <a:stretch>
            <a:fillRect/>
          </a:stretch>
        </p:blipFill>
        <p:spPr>
          <a:xfrm>
            <a:off x="3409442" y="2854512"/>
            <a:ext cx="4934204" cy="2584583"/>
          </a:xfrm>
          <a:prstGeom prst="rect">
            <a:avLst/>
          </a:prstGeom>
        </p:spPr>
      </p:pic>
      <p:sp>
        <p:nvSpPr>
          <p:cNvPr id="8" name="Slide Number Placeholder 7">
            <a:extLst>
              <a:ext uri="{FF2B5EF4-FFF2-40B4-BE49-F238E27FC236}">
                <a16:creationId xmlns:a16="http://schemas.microsoft.com/office/drawing/2014/main" id="{39D072FD-11CF-D0FC-137F-A2741B0C3597}"/>
              </a:ext>
            </a:extLst>
          </p:cNvPr>
          <p:cNvSpPr>
            <a:spLocks noGrp="1"/>
          </p:cNvSpPr>
          <p:nvPr>
            <p:ph type="sldNum" sz="quarter" idx="12"/>
          </p:nvPr>
        </p:nvSpPr>
        <p:spPr/>
        <p:txBody>
          <a:bodyPr/>
          <a:lstStyle/>
          <a:p>
            <a:fld id="{A029A0F6-2DF9-4192-8F5C-F504453B3B85}" type="slidenum">
              <a:rPr lang="en-US" smtClean="0"/>
              <a:t>35</a:t>
            </a:fld>
            <a:endParaRPr lang="en-US"/>
          </a:p>
        </p:txBody>
      </p:sp>
    </p:spTree>
    <p:extLst>
      <p:ext uri="{BB962C8B-B14F-4D97-AF65-F5344CB8AC3E}">
        <p14:creationId xmlns:p14="http://schemas.microsoft.com/office/powerpoint/2010/main" val="787055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4C140-7BBF-C1FC-586A-94E34541477A}"/>
              </a:ext>
            </a:extLst>
          </p:cNvPr>
          <p:cNvSpPr>
            <a:spLocks noGrp="1"/>
          </p:cNvSpPr>
          <p:nvPr>
            <p:ph type="title"/>
          </p:nvPr>
        </p:nvSpPr>
        <p:spPr/>
        <p:txBody>
          <a:bodyPr/>
          <a:lstStyle/>
          <a:p>
            <a:r>
              <a:rPr lang="en-US" dirty="0"/>
              <a:t>Built-in functions available on strings</a:t>
            </a:r>
          </a:p>
        </p:txBody>
      </p:sp>
      <p:sp>
        <p:nvSpPr>
          <p:cNvPr id="3" name="Content Placeholder 2">
            <a:extLst>
              <a:ext uri="{FF2B5EF4-FFF2-40B4-BE49-F238E27FC236}">
                <a16:creationId xmlns:a16="http://schemas.microsoft.com/office/drawing/2014/main" id="{FA97C95C-5B9D-09BD-40CA-848B1D85C922}"/>
              </a:ext>
            </a:extLst>
          </p:cNvPr>
          <p:cNvSpPr>
            <a:spLocks noGrp="1"/>
          </p:cNvSpPr>
          <p:nvPr>
            <p:ph idx="1"/>
          </p:nvPr>
        </p:nvSpPr>
        <p:spPr/>
        <p:txBody>
          <a:bodyPr/>
          <a:lstStyle/>
          <a:p>
            <a:r>
              <a:rPr lang="en-US" dirty="0"/>
              <a:t>capitalize()</a:t>
            </a:r>
          </a:p>
          <a:p>
            <a:r>
              <a:rPr lang="en-US" dirty="0"/>
              <a:t>title()</a:t>
            </a:r>
          </a:p>
          <a:p>
            <a:r>
              <a:rPr lang="en-US" dirty="0"/>
              <a:t>upper()</a:t>
            </a:r>
          </a:p>
          <a:p>
            <a:r>
              <a:rPr lang="en-US" dirty="0"/>
              <a:t>lower()</a:t>
            </a:r>
          </a:p>
          <a:p>
            <a:r>
              <a:rPr lang="en-US" dirty="0"/>
              <a:t>center()</a:t>
            </a:r>
          </a:p>
          <a:p>
            <a:r>
              <a:rPr lang="en-US" dirty="0"/>
              <a:t>split()</a:t>
            </a:r>
          </a:p>
          <a:p>
            <a:r>
              <a:rPr lang="en-US" dirty="0"/>
              <a:t>count()</a:t>
            </a:r>
          </a:p>
          <a:p>
            <a:r>
              <a:rPr lang="en-US" dirty="0" err="1"/>
              <a:t>len</a:t>
            </a:r>
            <a:r>
              <a:rPr lang="en-US" dirty="0"/>
              <a:t>()</a:t>
            </a:r>
          </a:p>
          <a:p>
            <a:r>
              <a:rPr lang="en-US" dirty="0"/>
              <a:t>replace()</a:t>
            </a:r>
          </a:p>
          <a:p>
            <a:endParaRPr lang="en-US" dirty="0"/>
          </a:p>
        </p:txBody>
      </p:sp>
      <p:sp>
        <p:nvSpPr>
          <p:cNvPr id="4" name="Slide Number Placeholder 3">
            <a:extLst>
              <a:ext uri="{FF2B5EF4-FFF2-40B4-BE49-F238E27FC236}">
                <a16:creationId xmlns:a16="http://schemas.microsoft.com/office/drawing/2014/main" id="{7178B46F-8AE6-E2E5-21C5-C1233C089F6C}"/>
              </a:ext>
            </a:extLst>
          </p:cNvPr>
          <p:cNvSpPr>
            <a:spLocks noGrp="1"/>
          </p:cNvSpPr>
          <p:nvPr>
            <p:ph type="sldNum" sz="quarter" idx="12"/>
          </p:nvPr>
        </p:nvSpPr>
        <p:spPr/>
        <p:txBody>
          <a:bodyPr/>
          <a:lstStyle/>
          <a:p>
            <a:fld id="{A029A0F6-2DF9-4192-8F5C-F504453B3B85}" type="slidenum">
              <a:rPr lang="en-US" smtClean="0"/>
              <a:t>36</a:t>
            </a:fld>
            <a:endParaRPr lang="en-US"/>
          </a:p>
        </p:txBody>
      </p:sp>
    </p:spTree>
    <p:extLst>
      <p:ext uri="{BB962C8B-B14F-4D97-AF65-F5344CB8AC3E}">
        <p14:creationId xmlns:p14="http://schemas.microsoft.com/office/powerpoint/2010/main" val="4225101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31FA8-222F-FF2D-E486-F007D2088859}"/>
              </a:ext>
            </a:extLst>
          </p:cNvPr>
          <p:cNvSpPr>
            <a:spLocks noGrp="1"/>
          </p:cNvSpPr>
          <p:nvPr>
            <p:ph type="title"/>
          </p:nvPr>
        </p:nvSpPr>
        <p:spPr/>
        <p:txBody>
          <a:bodyPr/>
          <a:lstStyle/>
          <a:p>
            <a:r>
              <a:rPr lang="en-US" dirty="0"/>
              <a:t>Lets do coding</a:t>
            </a:r>
          </a:p>
        </p:txBody>
      </p:sp>
      <p:sp>
        <p:nvSpPr>
          <p:cNvPr id="4" name="Slide Number Placeholder 3">
            <a:extLst>
              <a:ext uri="{FF2B5EF4-FFF2-40B4-BE49-F238E27FC236}">
                <a16:creationId xmlns:a16="http://schemas.microsoft.com/office/drawing/2014/main" id="{FB2FC421-2855-D941-023C-F5769D6E4DAE}"/>
              </a:ext>
            </a:extLst>
          </p:cNvPr>
          <p:cNvSpPr>
            <a:spLocks noGrp="1"/>
          </p:cNvSpPr>
          <p:nvPr>
            <p:ph type="sldNum" sz="quarter" idx="12"/>
          </p:nvPr>
        </p:nvSpPr>
        <p:spPr/>
        <p:txBody>
          <a:bodyPr/>
          <a:lstStyle/>
          <a:p>
            <a:fld id="{A029A0F6-2DF9-4192-8F5C-F504453B3B85}" type="slidenum">
              <a:rPr lang="en-US" smtClean="0"/>
              <a:t>37</a:t>
            </a:fld>
            <a:endParaRPr lang="en-US"/>
          </a:p>
        </p:txBody>
      </p:sp>
    </p:spTree>
    <p:extLst>
      <p:ext uri="{BB962C8B-B14F-4D97-AF65-F5344CB8AC3E}">
        <p14:creationId xmlns:p14="http://schemas.microsoft.com/office/powerpoint/2010/main" val="315099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F81B18-3A41-3994-6A50-FCC895011635}"/>
              </a:ext>
            </a:extLst>
          </p:cNvPr>
          <p:cNvSpPr>
            <a:spLocks noGrp="1"/>
          </p:cNvSpPr>
          <p:nvPr>
            <p:ph type="title"/>
          </p:nvPr>
        </p:nvSpPr>
        <p:spPr/>
        <p:txBody>
          <a:bodyPr/>
          <a:lstStyle/>
          <a:p>
            <a:r>
              <a:rPr lang="en-US" dirty="0"/>
              <a:t>list</a:t>
            </a:r>
          </a:p>
        </p:txBody>
      </p:sp>
      <p:sp>
        <p:nvSpPr>
          <p:cNvPr id="5" name="Text Placeholder 4">
            <a:extLst>
              <a:ext uri="{FF2B5EF4-FFF2-40B4-BE49-F238E27FC236}">
                <a16:creationId xmlns:a16="http://schemas.microsoft.com/office/drawing/2014/main" id="{09B58C6B-0571-F3FE-9CAD-9C4230D61AD0}"/>
              </a:ext>
            </a:extLst>
          </p:cNvPr>
          <p:cNvSpPr>
            <a:spLocks noGrp="1"/>
          </p:cNvSpPr>
          <p:nvPr>
            <p:ph type="body" idx="1"/>
          </p:nvPr>
        </p:nvSpPr>
        <p:spPr/>
        <p:txBody>
          <a:bodyPr/>
          <a:lstStyle/>
          <a:p>
            <a:r>
              <a:rPr lang="en-US" dirty="0"/>
              <a:t>Data Classes Built-in Functions</a:t>
            </a:r>
          </a:p>
        </p:txBody>
      </p:sp>
      <p:sp>
        <p:nvSpPr>
          <p:cNvPr id="6" name="Slide Number Placeholder 5">
            <a:extLst>
              <a:ext uri="{FF2B5EF4-FFF2-40B4-BE49-F238E27FC236}">
                <a16:creationId xmlns:a16="http://schemas.microsoft.com/office/drawing/2014/main" id="{C062C4CC-E89E-6130-6DE1-C0B49397F116}"/>
              </a:ext>
            </a:extLst>
          </p:cNvPr>
          <p:cNvSpPr>
            <a:spLocks noGrp="1"/>
          </p:cNvSpPr>
          <p:nvPr>
            <p:ph type="sldNum" sz="quarter" idx="12"/>
          </p:nvPr>
        </p:nvSpPr>
        <p:spPr/>
        <p:txBody>
          <a:bodyPr/>
          <a:lstStyle/>
          <a:p>
            <a:fld id="{A029A0F6-2DF9-4192-8F5C-F504453B3B85}" type="slidenum">
              <a:rPr lang="en-US" smtClean="0"/>
              <a:t>38</a:t>
            </a:fld>
            <a:endParaRPr lang="en-US"/>
          </a:p>
        </p:txBody>
      </p:sp>
    </p:spTree>
    <p:extLst>
      <p:ext uri="{BB962C8B-B14F-4D97-AF65-F5344CB8AC3E}">
        <p14:creationId xmlns:p14="http://schemas.microsoft.com/office/powerpoint/2010/main" val="3432217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4866FD-AD6B-9E0F-DB67-CA38402EB588}"/>
              </a:ext>
            </a:extLst>
          </p:cNvPr>
          <p:cNvSpPr>
            <a:spLocks noGrp="1"/>
          </p:cNvSpPr>
          <p:nvPr>
            <p:ph type="title"/>
          </p:nvPr>
        </p:nvSpPr>
        <p:spPr/>
        <p:txBody>
          <a:bodyPr/>
          <a:lstStyle/>
          <a:p>
            <a:r>
              <a:rPr lang="en-US" dirty="0"/>
              <a:t>list</a:t>
            </a:r>
          </a:p>
        </p:txBody>
      </p:sp>
      <p:sp>
        <p:nvSpPr>
          <p:cNvPr id="5" name="Content Placeholder 4">
            <a:extLst>
              <a:ext uri="{FF2B5EF4-FFF2-40B4-BE49-F238E27FC236}">
                <a16:creationId xmlns:a16="http://schemas.microsoft.com/office/drawing/2014/main" id="{90F0BC16-1FAB-B3F0-5D67-382E8E2807FD}"/>
              </a:ext>
            </a:extLst>
          </p:cNvPr>
          <p:cNvSpPr>
            <a:spLocks noGrp="1"/>
          </p:cNvSpPr>
          <p:nvPr>
            <p:ph idx="1"/>
          </p:nvPr>
        </p:nvSpPr>
        <p:spPr/>
        <p:txBody>
          <a:bodyPr/>
          <a:lstStyle/>
          <a:p>
            <a:r>
              <a:rPr lang="en-US" dirty="0"/>
              <a:t>List Concatenation</a:t>
            </a:r>
          </a:p>
          <a:p>
            <a:r>
              <a:rPr lang="en-US" dirty="0"/>
              <a:t>List Reptation</a:t>
            </a:r>
          </a:p>
        </p:txBody>
      </p:sp>
      <p:sp>
        <p:nvSpPr>
          <p:cNvPr id="6" name="Slide Number Placeholder 5">
            <a:extLst>
              <a:ext uri="{FF2B5EF4-FFF2-40B4-BE49-F238E27FC236}">
                <a16:creationId xmlns:a16="http://schemas.microsoft.com/office/drawing/2014/main" id="{56478DD2-6918-1F61-15F7-401CE5C5B28C}"/>
              </a:ext>
            </a:extLst>
          </p:cNvPr>
          <p:cNvSpPr>
            <a:spLocks noGrp="1"/>
          </p:cNvSpPr>
          <p:nvPr>
            <p:ph type="sldNum" sz="quarter" idx="12"/>
          </p:nvPr>
        </p:nvSpPr>
        <p:spPr/>
        <p:txBody>
          <a:bodyPr/>
          <a:lstStyle/>
          <a:p>
            <a:fld id="{A029A0F6-2DF9-4192-8F5C-F504453B3B85}" type="slidenum">
              <a:rPr lang="en-US" smtClean="0"/>
              <a:t>39</a:t>
            </a:fld>
            <a:endParaRPr lang="en-US"/>
          </a:p>
        </p:txBody>
      </p:sp>
    </p:spTree>
    <p:extLst>
      <p:ext uri="{BB962C8B-B14F-4D97-AF65-F5344CB8AC3E}">
        <p14:creationId xmlns:p14="http://schemas.microsoft.com/office/powerpoint/2010/main" val="1137370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EB2C6-8947-7E24-88E3-B0BE907C2000}"/>
              </a:ext>
            </a:extLst>
          </p:cNvPr>
          <p:cNvSpPr>
            <a:spLocks noGrp="1"/>
          </p:cNvSpPr>
          <p:nvPr>
            <p:ph type="title"/>
          </p:nvPr>
        </p:nvSpPr>
        <p:spPr/>
        <p:txBody>
          <a:bodyPr/>
          <a:lstStyle/>
          <a:p>
            <a:r>
              <a:rPr lang="en-US" dirty="0"/>
              <a:t>Basic Statistics contd.</a:t>
            </a:r>
          </a:p>
        </p:txBody>
      </p:sp>
      <p:sp>
        <p:nvSpPr>
          <p:cNvPr id="3" name="Content Placeholder 2">
            <a:extLst>
              <a:ext uri="{FF2B5EF4-FFF2-40B4-BE49-F238E27FC236}">
                <a16:creationId xmlns:a16="http://schemas.microsoft.com/office/drawing/2014/main" id="{14DE2529-0927-254F-E60E-AB7E14F365CC}"/>
              </a:ext>
            </a:extLst>
          </p:cNvPr>
          <p:cNvSpPr>
            <a:spLocks noGrp="1"/>
          </p:cNvSpPr>
          <p:nvPr>
            <p:ph idx="1"/>
          </p:nvPr>
        </p:nvSpPr>
        <p:spPr/>
        <p:txBody>
          <a:bodyPr/>
          <a:lstStyle/>
          <a:p>
            <a:pPr algn="l">
              <a:buFont typeface="Arial" panose="020B0604020202020204" pitchFamily="34" charset="0"/>
              <a:buChar char="•"/>
            </a:pPr>
            <a:r>
              <a:rPr lang="en-US" b="1" i="0" dirty="0">
                <a:solidFill>
                  <a:srgbClr val="000000"/>
                </a:solidFill>
                <a:effectLst/>
                <a:latin typeface="Inter"/>
              </a:rPr>
              <a:t>Population:</a:t>
            </a:r>
            <a:r>
              <a:rPr lang="en-US" b="0" i="0" dirty="0">
                <a:solidFill>
                  <a:srgbClr val="000000"/>
                </a:solidFill>
                <a:effectLst/>
                <a:latin typeface="Inter"/>
              </a:rPr>
              <a:t> The entire group you want to study (all adults in a country, all voters). Huge!</a:t>
            </a:r>
          </a:p>
          <a:p>
            <a:pPr algn="l">
              <a:buFont typeface="Arial" panose="020B0604020202020204" pitchFamily="34" charset="0"/>
              <a:buChar char="•"/>
            </a:pPr>
            <a:r>
              <a:rPr lang="en-US" b="1" i="0" dirty="0">
                <a:solidFill>
                  <a:srgbClr val="000000"/>
                </a:solidFill>
                <a:effectLst/>
                <a:latin typeface="Inter"/>
              </a:rPr>
              <a:t>Sample:</a:t>
            </a:r>
            <a:r>
              <a:rPr lang="en-US" b="0" i="0" dirty="0">
                <a:solidFill>
                  <a:srgbClr val="000000"/>
                </a:solidFill>
                <a:effectLst/>
                <a:latin typeface="Inter"/>
              </a:rPr>
              <a:t> A smaller group representing the population (a survey sent to some adults, a selection of voters). More manageable for research.</a:t>
            </a:r>
          </a:p>
          <a:p>
            <a:pPr algn="l"/>
            <a:r>
              <a:rPr lang="en-US" b="0" i="0" dirty="0">
                <a:solidFill>
                  <a:srgbClr val="000000"/>
                </a:solidFill>
                <a:effectLst/>
                <a:latin typeface="Inter"/>
              </a:rPr>
              <a:t>We use the sample to learn about the whole population. Imagine a giant fish (population) - you can't examine it all, so you take a smaller fish (sample) to understand the big one.</a:t>
            </a:r>
          </a:p>
          <a:p>
            <a:endParaRPr lang="en-US" dirty="0"/>
          </a:p>
        </p:txBody>
      </p:sp>
      <p:sp>
        <p:nvSpPr>
          <p:cNvPr id="4" name="Slide Number Placeholder 3">
            <a:extLst>
              <a:ext uri="{FF2B5EF4-FFF2-40B4-BE49-F238E27FC236}">
                <a16:creationId xmlns:a16="http://schemas.microsoft.com/office/drawing/2014/main" id="{B7B406C2-563D-9419-3E36-11C21F0DD051}"/>
              </a:ext>
            </a:extLst>
          </p:cNvPr>
          <p:cNvSpPr>
            <a:spLocks noGrp="1"/>
          </p:cNvSpPr>
          <p:nvPr>
            <p:ph type="sldNum" sz="quarter" idx="12"/>
          </p:nvPr>
        </p:nvSpPr>
        <p:spPr/>
        <p:txBody>
          <a:bodyPr/>
          <a:lstStyle/>
          <a:p>
            <a:fld id="{EDC09929-258B-4839-8B94-2FB6E9BCA606}" type="slidenum">
              <a:rPr lang="en-US" smtClean="0"/>
              <a:t>4</a:t>
            </a:fld>
            <a:endParaRPr lang="en-US"/>
          </a:p>
        </p:txBody>
      </p:sp>
    </p:spTree>
    <p:extLst>
      <p:ext uri="{BB962C8B-B14F-4D97-AF65-F5344CB8AC3E}">
        <p14:creationId xmlns:p14="http://schemas.microsoft.com/office/powerpoint/2010/main" val="3257566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1C1299-10EA-93EF-210C-7EDAD6B1063D}"/>
              </a:ext>
            </a:extLst>
          </p:cNvPr>
          <p:cNvSpPr>
            <a:spLocks noGrp="1"/>
          </p:cNvSpPr>
          <p:nvPr>
            <p:ph type="title"/>
          </p:nvPr>
        </p:nvSpPr>
        <p:spPr/>
        <p:txBody>
          <a:bodyPr/>
          <a:lstStyle/>
          <a:p>
            <a:r>
              <a:rPr lang="en-US" dirty="0"/>
              <a:t>Accessing list using indexing and slicing</a:t>
            </a:r>
          </a:p>
        </p:txBody>
      </p:sp>
      <p:sp>
        <p:nvSpPr>
          <p:cNvPr id="5" name="Content Placeholder 4">
            <a:extLst>
              <a:ext uri="{FF2B5EF4-FFF2-40B4-BE49-F238E27FC236}">
                <a16:creationId xmlns:a16="http://schemas.microsoft.com/office/drawing/2014/main" id="{B43791D6-9091-464D-9FFE-3D524A890BD2}"/>
              </a:ext>
            </a:extLst>
          </p:cNvPr>
          <p:cNvSpPr>
            <a:spLocks noGrp="1"/>
          </p:cNvSpPr>
          <p:nvPr>
            <p:ph idx="1"/>
          </p:nvPr>
        </p:nvSpPr>
        <p:spPr/>
        <p:txBody>
          <a:bodyPr/>
          <a:lstStyle/>
          <a:p>
            <a:r>
              <a:rPr lang="en-US" dirty="0"/>
              <a:t>Index of lists starts with 0 and ends with (n-1). Here, n stands for the total number of elements in the list i.e., length of list.</a:t>
            </a:r>
          </a:p>
          <a:p>
            <a:endParaRPr lang="en-US" dirty="0"/>
          </a:p>
        </p:txBody>
      </p:sp>
      <p:pic>
        <p:nvPicPr>
          <p:cNvPr id="7" name="Picture 6">
            <a:extLst>
              <a:ext uri="{FF2B5EF4-FFF2-40B4-BE49-F238E27FC236}">
                <a16:creationId xmlns:a16="http://schemas.microsoft.com/office/drawing/2014/main" id="{3A3DB088-D2AC-C16A-D736-122C0C0C7059}"/>
              </a:ext>
            </a:extLst>
          </p:cNvPr>
          <p:cNvPicPr>
            <a:picLocks noChangeAspect="1"/>
          </p:cNvPicPr>
          <p:nvPr/>
        </p:nvPicPr>
        <p:blipFill>
          <a:blip r:embed="rId2"/>
          <a:stretch>
            <a:fillRect/>
          </a:stretch>
        </p:blipFill>
        <p:spPr>
          <a:xfrm>
            <a:off x="2150810" y="3143452"/>
            <a:ext cx="7956066" cy="2169212"/>
          </a:xfrm>
          <a:prstGeom prst="rect">
            <a:avLst/>
          </a:prstGeom>
        </p:spPr>
      </p:pic>
      <p:sp>
        <p:nvSpPr>
          <p:cNvPr id="8" name="Slide Number Placeholder 7">
            <a:extLst>
              <a:ext uri="{FF2B5EF4-FFF2-40B4-BE49-F238E27FC236}">
                <a16:creationId xmlns:a16="http://schemas.microsoft.com/office/drawing/2014/main" id="{DB4A5E1A-530F-A986-F75B-06351A990497}"/>
              </a:ext>
            </a:extLst>
          </p:cNvPr>
          <p:cNvSpPr>
            <a:spLocks noGrp="1"/>
          </p:cNvSpPr>
          <p:nvPr>
            <p:ph type="sldNum" sz="quarter" idx="12"/>
          </p:nvPr>
        </p:nvSpPr>
        <p:spPr/>
        <p:txBody>
          <a:bodyPr/>
          <a:lstStyle/>
          <a:p>
            <a:fld id="{A029A0F6-2DF9-4192-8F5C-F504453B3B85}" type="slidenum">
              <a:rPr lang="en-US" smtClean="0"/>
              <a:t>40</a:t>
            </a:fld>
            <a:endParaRPr lang="en-US"/>
          </a:p>
        </p:txBody>
      </p:sp>
    </p:spTree>
    <p:extLst>
      <p:ext uri="{BB962C8B-B14F-4D97-AF65-F5344CB8AC3E}">
        <p14:creationId xmlns:p14="http://schemas.microsoft.com/office/powerpoint/2010/main" val="1668315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D007-35C6-805D-A8C1-EEBC6E0B68C4}"/>
              </a:ext>
            </a:extLst>
          </p:cNvPr>
          <p:cNvSpPr>
            <a:spLocks noGrp="1"/>
          </p:cNvSpPr>
          <p:nvPr>
            <p:ph type="title"/>
          </p:nvPr>
        </p:nvSpPr>
        <p:spPr/>
        <p:txBody>
          <a:bodyPr/>
          <a:lstStyle/>
          <a:p>
            <a:r>
              <a:rPr lang="en-US" dirty="0"/>
              <a:t>List functions</a:t>
            </a:r>
          </a:p>
        </p:txBody>
      </p:sp>
      <p:sp>
        <p:nvSpPr>
          <p:cNvPr id="3" name="Content Placeholder 2">
            <a:extLst>
              <a:ext uri="{FF2B5EF4-FFF2-40B4-BE49-F238E27FC236}">
                <a16:creationId xmlns:a16="http://schemas.microsoft.com/office/drawing/2014/main" id="{B5681A2D-C111-7C7B-E9F5-C4E22241E073}"/>
              </a:ext>
            </a:extLst>
          </p:cNvPr>
          <p:cNvSpPr>
            <a:spLocks noGrp="1"/>
          </p:cNvSpPr>
          <p:nvPr>
            <p:ph idx="1"/>
          </p:nvPr>
        </p:nvSpPr>
        <p:spPr>
          <a:xfrm>
            <a:off x="1069848" y="2148840"/>
            <a:ext cx="10058400" cy="4050792"/>
          </a:xfrm>
        </p:spPr>
        <p:txBody>
          <a:bodyPr/>
          <a:lstStyle/>
          <a:p>
            <a:r>
              <a:rPr lang="en-US" dirty="0" err="1">
                <a:latin typeface="Calibri" panose="020F0502020204030204" pitchFamily="34" charset="0"/>
                <a:ea typeface="Calibri" panose="020F0502020204030204" pitchFamily="34" charset="0"/>
                <a:cs typeface="Calibri" panose="020F0502020204030204" pitchFamily="34" charset="0"/>
              </a:rPr>
              <a:t>len</a:t>
            </a:r>
            <a:r>
              <a:rPr lang="en-US" dirty="0">
                <a:latin typeface="Calibri" panose="020F0502020204030204" pitchFamily="34" charset="0"/>
                <a:ea typeface="Calibri" panose="020F0502020204030204" pitchFamily="34" charset="0"/>
                <a:cs typeface="Calibri" panose="020F0502020204030204" pitchFamily="34" charset="0"/>
              </a:rPr>
              <a:t>()</a:t>
            </a:r>
          </a:p>
          <a:p>
            <a:r>
              <a:rPr lang="en-US" dirty="0">
                <a:latin typeface="Calibri" panose="020F0502020204030204" pitchFamily="34" charset="0"/>
                <a:ea typeface="Calibri" panose="020F0502020204030204" pitchFamily="34" charset="0"/>
                <a:cs typeface="Calibri" panose="020F0502020204030204" pitchFamily="34" charset="0"/>
              </a:rPr>
              <a:t>append()</a:t>
            </a:r>
          </a:p>
          <a:p>
            <a:r>
              <a:rPr lang="en-US" dirty="0">
                <a:latin typeface="Calibri" panose="020F0502020204030204" pitchFamily="34" charset="0"/>
                <a:ea typeface="Calibri" panose="020F0502020204030204" pitchFamily="34" charset="0"/>
                <a:cs typeface="Calibri" panose="020F0502020204030204" pitchFamily="34" charset="0"/>
              </a:rPr>
              <a:t>extend()</a:t>
            </a:r>
          </a:p>
          <a:p>
            <a:r>
              <a:rPr lang="en-US" dirty="0">
                <a:latin typeface="Calibri" panose="020F0502020204030204" pitchFamily="34" charset="0"/>
                <a:ea typeface="Calibri" panose="020F0502020204030204" pitchFamily="34" charset="0"/>
                <a:cs typeface="Calibri" panose="020F0502020204030204" pitchFamily="34" charset="0"/>
              </a:rPr>
              <a:t>remove()</a:t>
            </a:r>
          </a:p>
          <a:p>
            <a:r>
              <a:rPr lang="en-US" dirty="0">
                <a:latin typeface="Calibri" panose="020F0502020204030204" pitchFamily="34" charset="0"/>
                <a:ea typeface="Calibri" panose="020F0502020204030204" pitchFamily="34" charset="0"/>
                <a:cs typeface="Calibri" panose="020F0502020204030204" pitchFamily="34" charset="0"/>
              </a:rPr>
              <a:t>count()</a:t>
            </a:r>
          </a:p>
          <a:p>
            <a:r>
              <a:rPr lang="en-US" dirty="0">
                <a:latin typeface="Calibri" panose="020F0502020204030204" pitchFamily="34" charset="0"/>
                <a:ea typeface="Calibri" panose="020F0502020204030204" pitchFamily="34" charset="0"/>
                <a:cs typeface="Calibri" panose="020F0502020204030204" pitchFamily="34" charset="0"/>
              </a:rPr>
              <a:t>reverse()</a:t>
            </a:r>
          </a:p>
          <a:p>
            <a:endParaRPr lang="en-US" dirty="0"/>
          </a:p>
        </p:txBody>
      </p:sp>
      <p:sp>
        <p:nvSpPr>
          <p:cNvPr id="4" name="Slide Number Placeholder 3">
            <a:extLst>
              <a:ext uri="{FF2B5EF4-FFF2-40B4-BE49-F238E27FC236}">
                <a16:creationId xmlns:a16="http://schemas.microsoft.com/office/drawing/2014/main" id="{C74DCEB9-B12B-0988-ACA3-F16EFC0B03C8}"/>
              </a:ext>
            </a:extLst>
          </p:cNvPr>
          <p:cNvSpPr>
            <a:spLocks noGrp="1"/>
          </p:cNvSpPr>
          <p:nvPr>
            <p:ph type="sldNum" sz="quarter" idx="12"/>
          </p:nvPr>
        </p:nvSpPr>
        <p:spPr/>
        <p:txBody>
          <a:bodyPr/>
          <a:lstStyle/>
          <a:p>
            <a:fld id="{A029A0F6-2DF9-4192-8F5C-F504453B3B85}" type="slidenum">
              <a:rPr lang="en-US" smtClean="0"/>
              <a:t>41</a:t>
            </a:fld>
            <a:endParaRPr lang="en-US"/>
          </a:p>
        </p:txBody>
      </p:sp>
    </p:spTree>
    <p:extLst>
      <p:ext uri="{BB962C8B-B14F-4D97-AF65-F5344CB8AC3E}">
        <p14:creationId xmlns:p14="http://schemas.microsoft.com/office/powerpoint/2010/main" val="14211308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88198-6026-F849-1C1A-E4CFE8B59EE0}"/>
              </a:ext>
            </a:extLst>
          </p:cNvPr>
          <p:cNvSpPr>
            <a:spLocks noGrp="1"/>
          </p:cNvSpPr>
          <p:nvPr>
            <p:ph type="title"/>
          </p:nvPr>
        </p:nvSpPr>
        <p:spPr/>
        <p:txBody>
          <a:bodyPr/>
          <a:lstStyle/>
          <a:p>
            <a:r>
              <a:rPr lang="en-US" dirty="0"/>
              <a:t>Lets do coding</a:t>
            </a:r>
          </a:p>
        </p:txBody>
      </p:sp>
      <p:sp>
        <p:nvSpPr>
          <p:cNvPr id="4" name="Slide Number Placeholder 3">
            <a:extLst>
              <a:ext uri="{FF2B5EF4-FFF2-40B4-BE49-F238E27FC236}">
                <a16:creationId xmlns:a16="http://schemas.microsoft.com/office/drawing/2014/main" id="{CFCB80D9-1E1E-F633-C2DE-A40794C8FAFE}"/>
              </a:ext>
            </a:extLst>
          </p:cNvPr>
          <p:cNvSpPr>
            <a:spLocks noGrp="1"/>
          </p:cNvSpPr>
          <p:nvPr>
            <p:ph type="sldNum" sz="quarter" idx="12"/>
          </p:nvPr>
        </p:nvSpPr>
        <p:spPr/>
        <p:txBody>
          <a:bodyPr/>
          <a:lstStyle/>
          <a:p>
            <a:fld id="{A029A0F6-2DF9-4192-8F5C-F504453B3B85}" type="slidenum">
              <a:rPr lang="en-US" smtClean="0"/>
              <a:t>42</a:t>
            </a:fld>
            <a:endParaRPr lang="en-US"/>
          </a:p>
        </p:txBody>
      </p:sp>
    </p:spTree>
    <p:extLst>
      <p:ext uri="{BB962C8B-B14F-4D97-AF65-F5344CB8AC3E}">
        <p14:creationId xmlns:p14="http://schemas.microsoft.com/office/powerpoint/2010/main" val="2357336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8D5F1-4AA9-7959-575B-AC62C9FCBD76}"/>
              </a:ext>
            </a:extLst>
          </p:cNvPr>
          <p:cNvSpPr>
            <a:spLocks noGrp="1"/>
          </p:cNvSpPr>
          <p:nvPr>
            <p:ph type="title"/>
          </p:nvPr>
        </p:nvSpPr>
        <p:spPr/>
        <p:txBody>
          <a:bodyPr/>
          <a:lstStyle/>
          <a:p>
            <a:r>
              <a:rPr lang="en-US" dirty="0"/>
              <a:t>dictionary</a:t>
            </a:r>
          </a:p>
        </p:txBody>
      </p:sp>
      <p:sp>
        <p:nvSpPr>
          <p:cNvPr id="3" name="Text Placeholder 2">
            <a:extLst>
              <a:ext uri="{FF2B5EF4-FFF2-40B4-BE49-F238E27FC236}">
                <a16:creationId xmlns:a16="http://schemas.microsoft.com/office/drawing/2014/main" id="{059E7563-A5AA-DEDA-4333-78A3B459642D}"/>
              </a:ext>
            </a:extLst>
          </p:cNvPr>
          <p:cNvSpPr>
            <a:spLocks noGrp="1"/>
          </p:cNvSpPr>
          <p:nvPr>
            <p:ph type="body" idx="1"/>
          </p:nvPr>
        </p:nvSpPr>
        <p:spPr/>
        <p:txBody>
          <a:bodyPr/>
          <a:lstStyle/>
          <a:p>
            <a:r>
              <a:rPr lang="en-US" dirty="0"/>
              <a:t>Data Classes Built-in Functions</a:t>
            </a:r>
          </a:p>
        </p:txBody>
      </p:sp>
      <p:sp>
        <p:nvSpPr>
          <p:cNvPr id="4" name="Slide Number Placeholder 3">
            <a:extLst>
              <a:ext uri="{FF2B5EF4-FFF2-40B4-BE49-F238E27FC236}">
                <a16:creationId xmlns:a16="http://schemas.microsoft.com/office/drawing/2014/main" id="{ABD0D2B4-5F2F-B3C4-2F6A-86EC49FE612E}"/>
              </a:ext>
            </a:extLst>
          </p:cNvPr>
          <p:cNvSpPr>
            <a:spLocks noGrp="1"/>
          </p:cNvSpPr>
          <p:nvPr>
            <p:ph type="sldNum" sz="quarter" idx="12"/>
          </p:nvPr>
        </p:nvSpPr>
        <p:spPr/>
        <p:txBody>
          <a:bodyPr/>
          <a:lstStyle/>
          <a:p>
            <a:fld id="{A029A0F6-2DF9-4192-8F5C-F504453B3B85}" type="slidenum">
              <a:rPr lang="en-US" smtClean="0"/>
              <a:t>43</a:t>
            </a:fld>
            <a:endParaRPr lang="en-US"/>
          </a:p>
        </p:txBody>
      </p:sp>
    </p:spTree>
    <p:extLst>
      <p:ext uri="{BB962C8B-B14F-4D97-AF65-F5344CB8AC3E}">
        <p14:creationId xmlns:p14="http://schemas.microsoft.com/office/powerpoint/2010/main" val="3120023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A22C19-91D1-1F1F-EE87-15E2D624EE6B}"/>
              </a:ext>
            </a:extLst>
          </p:cNvPr>
          <p:cNvSpPr>
            <a:spLocks noGrp="1"/>
          </p:cNvSpPr>
          <p:nvPr>
            <p:ph type="title"/>
          </p:nvPr>
        </p:nvSpPr>
        <p:spPr/>
        <p:txBody>
          <a:bodyPr/>
          <a:lstStyle/>
          <a:p>
            <a:r>
              <a:rPr lang="en-US" dirty="0"/>
              <a:t>Accessing dictionary</a:t>
            </a:r>
          </a:p>
        </p:txBody>
      </p:sp>
      <p:sp>
        <p:nvSpPr>
          <p:cNvPr id="5" name="Content Placeholder 4">
            <a:extLst>
              <a:ext uri="{FF2B5EF4-FFF2-40B4-BE49-F238E27FC236}">
                <a16:creationId xmlns:a16="http://schemas.microsoft.com/office/drawing/2014/main" id="{8A12DF8B-9B71-6B6F-7AA6-E2F354CF9D6D}"/>
              </a:ext>
            </a:extLst>
          </p:cNvPr>
          <p:cNvSpPr>
            <a:spLocks noGrp="1"/>
          </p:cNvSpPr>
          <p:nvPr>
            <p:ph idx="1"/>
          </p:nvPr>
        </p:nvSpPr>
        <p:spPr/>
        <p:txBody>
          <a:bodyPr/>
          <a:lstStyle/>
          <a:p>
            <a:r>
              <a:rPr lang="en-US" dirty="0"/>
              <a:t>To access dictionary value use key enclosed by square braces. </a:t>
            </a:r>
          </a:p>
          <a:p>
            <a:r>
              <a:rPr lang="en-US" dirty="0"/>
              <a:t>Example</a:t>
            </a:r>
          </a:p>
          <a:p>
            <a:r>
              <a:rPr lang="en-US" dirty="0"/>
              <a:t>d = { “</a:t>
            </a:r>
            <a:r>
              <a:rPr lang="en-US" dirty="0" err="1"/>
              <a:t>name”:”Akash</a:t>
            </a:r>
            <a:r>
              <a:rPr lang="en-US" dirty="0"/>
              <a:t>”, “age”:22}</a:t>
            </a:r>
          </a:p>
          <a:p>
            <a:r>
              <a:rPr lang="en-US" dirty="0"/>
              <a:t>print(d[“name”])</a:t>
            </a:r>
          </a:p>
        </p:txBody>
      </p:sp>
      <p:sp>
        <p:nvSpPr>
          <p:cNvPr id="6" name="Slide Number Placeholder 5">
            <a:extLst>
              <a:ext uri="{FF2B5EF4-FFF2-40B4-BE49-F238E27FC236}">
                <a16:creationId xmlns:a16="http://schemas.microsoft.com/office/drawing/2014/main" id="{B9378F65-0544-1BB8-F19B-C37C5D6AEDE1}"/>
              </a:ext>
            </a:extLst>
          </p:cNvPr>
          <p:cNvSpPr>
            <a:spLocks noGrp="1"/>
          </p:cNvSpPr>
          <p:nvPr>
            <p:ph type="sldNum" sz="quarter" idx="12"/>
          </p:nvPr>
        </p:nvSpPr>
        <p:spPr/>
        <p:txBody>
          <a:bodyPr/>
          <a:lstStyle/>
          <a:p>
            <a:fld id="{A029A0F6-2DF9-4192-8F5C-F504453B3B85}" type="slidenum">
              <a:rPr lang="en-US" smtClean="0"/>
              <a:t>44</a:t>
            </a:fld>
            <a:endParaRPr lang="en-US"/>
          </a:p>
        </p:txBody>
      </p:sp>
    </p:spTree>
    <p:extLst>
      <p:ext uri="{BB962C8B-B14F-4D97-AF65-F5344CB8AC3E}">
        <p14:creationId xmlns:p14="http://schemas.microsoft.com/office/powerpoint/2010/main" val="3032936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40DD92-201A-1D99-B4FE-3EADE0EBCD54}"/>
              </a:ext>
            </a:extLst>
          </p:cNvPr>
          <p:cNvSpPr>
            <a:spLocks noGrp="1"/>
          </p:cNvSpPr>
          <p:nvPr>
            <p:ph type="title"/>
          </p:nvPr>
        </p:nvSpPr>
        <p:spPr/>
        <p:txBody>
          <a:bodyPr/>
          <a:lstStyle/>
          <a:p>
            <a:r>
              <a:rPr lang="en-US" dirty="0"/>
              <a:t>Dictionary functions</a:t>
            </a:r>
          </a:p>
        </p:txBody>
      </p:sp>
      <p:sp>
        <p:nvSpPr>
          <p:cNvPr id="5" name="Content Placeholder 4">
            <a:extLst>
              <a:ext uri="{FF2B5EF4-FFF2-40B4-BE49-F238E27FC236}">
                <a16:creationId xmlns:a16="http://schemas.microsoft.com/office/drawing/2014/main" id="{52DFF77A-280E-12C0-CB13-809CD9A215C2}"/>
              </a:ext>
            </a:extLst>
          </p:cNvPr>
          <p:cNvSpPr>
            <a:spLocks noGrp="1"/>
          </p:cNvSpPr>
          <p:nvPr>
            <p:ph idx="1"/>
          </p:nvPr>
        </p:nvSpPr>
        <p:spPr/>
        <p:txBody>
          <a:bodyPr/>
          <a:lstStyle/>
          <a:p>
            <a:r>
              <a:rPr lang="en-US" dirty="0" err="1"/>
              <a:t>len</a:t>
            </a:r>
            <a:r>
              <a:rPr lang="en-US" dirty="0"/>
              <a:t>()</a:t>
            </a:r>
          </a:p>
          <a:p>
            <a:r>
              <a:rPr lang="en-US" dirty="0"/>
              <a:t>pop()</a:t>
            </a:r>
          </a:p>
          <a:p>
            <a:r>
              <a:rPr lang="en-US" dirty="0"/>
              <a:t>keys()</a:t>
            </a:r>
          </a:p>
          <a:p>
            <a:r>
              <a:rPr lang="en-US" dirty="0"/>
              <a:t>values()</a:t>
            </a:r>
          </a:p>
          <a:p>
            <a:r>
              <a:rPr lang="en-US" dirty="0"/>
              <a:t>items()</a:t>
            </a:r>
          </a:p>
          <a:p>
            <a:r>
              <a:rPr lang="en-US" dirty="0"/>
              <a:t>copy()</a:t>
            </a:r>
          </a:p>
          <a:p>
            <a:r>
              <a:rPr lang="en-US" dirty="0"/>
              <a:t>clear()</a:t>
            </a:r>
          </a:p>
        </p:txBody>
      </p:sp>
      <p:sp>
        <p:nvSpPr>
          <p:cNvPr id="6" name="Slide Number Placeholder 5">
            <a:extLst>
              <a:ext uri="{FF2B5EF4-FFF2-40B4-BE49-F238E27FC236}">
                <a16:creationId xmlns:a16="http://schemas.microsoft.com/office/drawing/2014/main" id="{25AF18F3-DFEF-ABFF-C505-F5D82CB9681A}"/>
              </a:ext>
            </a:extLst>
          </p:cNvPr>
          <p:cNvSpPr>
            <a:spLocks noGrp="1"/>
          </p:cNvSpPr>
          <p:nvPr>
            <p:ph type="sldNum" sz="quarter" idx="12"/>
          </p:nvPr>
        </p:nvSpPr>
        <p:spPr/>
        <p:txBody>
          <a:bodyPr/>
          <a:lstStyle/>
          <a:p>
            <a:fld id="{A029A0F6-2DF9-4192-8F5C-F504453B3B85}" type="slidenum">
              <a:rPr lang="en-US" smtClean="0"/>
              <a:t>45</a:t>
            </a:fld>
            <a:endParaRPr lang="en-US"/>
          </a:p>
        </p:txBody>
      </p:sp>
    </p:spTree>
    <p:extLst>
      <p:ext uri="{BB962C8B-B14F-4D97-AF65-F5344CB8AC3E}">
        <p14:creationId xmlns:p14="http://schemas.microsoft.com/office/powerpoint/2010/main" val="32333026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CF67B7-53FD-3045-9B25-5CEA2BF5CCED}"/>
              </a:ext>
            </a:extLst>
          </p:cNvPr>
          <p:cNvSpPr>
            <a:spLocks noGrp="1"/>
          </p:cNvSpPr>
          <p:nvPr>
            <p:ph type="title"/>
          </p:nvPr>
        </p:nvSpPr>
        <p:spPr/>
        <p:txBody>
          <a:bodyPr/>
          <a:lstStyle/>
          <a:p>
            <a:r>
              <a:rPr lang="en-US" dirty="0"/>
              <a:t>Lets do coding</a:t>
            </a:r>
          </a:p>
        </p:txBody>
      </p:sp>
      <p:sp>
        <p:nvSpPr>
          <p:cNvPr id="6" name="Slide Number Placeholder 5">
            <a:extLst>
              <a:ext uri="{FF2B5EF4-FFF2-40B4-BE49-F238E27FC236}">
                <a16:creationId xmlns:a16="http://schemas.microsoft.com/office/drawing/2014/main" id="{21606907-D6EA-DAAF-EBF1-3A787C8AF4BD}"/>
              </a:ext>
            </a:extLst>
          </p:cNvPr>
          <p:cNvSpPr>
            <a:spLocks noGrp="1"/>
          </p:cNvSpPr>
          <p:nvPr>
            <p:ph type="sldNum" sz="quarter" idx="12"/>
          </p:nvPr>
        </p:nvSpPr>
        <p:spPr/>
        <p:txBody>
          <a:bodyPr/>
          <a:lstStyle/>
          <a:p>
            <a:fld id="{A029A0F6-2DF9-4192-8F5C-F504453B3B85}" type="slidenum">
              <a:rPr lang="en-US" smtClean="0"/>
              <a:t>46</a:t>
            </a:fld>
            <a:endParaRPr lang="en-US"/>
          </a:p>
        </p:txBody>
      </p:sp>
    </p:spTree>
    <p:extLst>
      <p:ext uri="{BB962C8B-B14F-4D97-AF65-F5344CB8AC3E}">
        <p14:creationId xmlns:p14="http://schemas.microsoft.com/office/powerpoint/2010/main" val="34605358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2410DB-BE09-4A65-A733-5420C68A87B6}"/>
              </a:ext>
            </a:extLst>
          </p:cNvPr>
          <p:cNvSpPr>
            <a:spLocks noGrp="1"/>
          </p:cNvSpPr>
          <p:nvPr>
            <p:ph type="title"/>
          </p:nvPr>
        </p:nvSpPr>
        <p:spPr/>
        <p:txBody>
          <a:bodyPr/>
          <a:lstStyle/>
          <a:p>
            <a:r>
              <a:rPr lang="en-US" dirty="0"/>
              <a:t>Control flow statements</a:t>
            </a:r>
          </a:p>
        </p:txBody>
      </p:sp>
      <p:sp>
        <p:nvSpPr>
          <p:cNvPr id="5" name="Text Placeholder 4">
            <a:extLst>
              <a:ext uri="{FF2B5EF4-FFF2-40B4-BE49-F238E27FC236}">
                <a16:creationId xmlns:a16="http://schemas.microsoft.com/office/drawing/2014/main" id="{B64C2817-AE46-412D-BA72-B792E028334B}"/>
              </a:ext>
            </a:extLst>
          </p:cNvPr>
          <p:cNvSpPr>
            <a:spLocks noGrp="1"/>
          </p:cNvSpPr>
          <p:nvPr>
            <p:ph type="body" idx="1"/>
          </p:nvPr>
        </p:nvSpPr>
        <p:spPr/>
        <p:txBody>
          <a:bodyPr/>
          <a:lstStyle/>
          <a:p>
            <a:r>
              <a:rPr lang="en-US" dirty="0"/>
              <a:t>Python Programming</a:t>
            </a:r>
          </a:p>
        </p:txBody>
      </p:sp>
      <p:sp>
        <p:nvSpPr>
          <p:cNvPr id="2" name="Slide Number Placeholder 1">
            <a:extLst>
              <a:ext uri="{FF2B5EF4-FFF2-40B4-BE49-F238E27FC236}">
                <a16:creationId xmlns:a16="http://schemas.microsoft.com/office/drawing/2014/main" id="{1C341C00-3B46-DC24-FB1A-378F5E23F7C1}"/>
              </a:ext>
            </a:extLst>
          </p:cNvPr>
          <p:cNvSpPr>
            <a:spLocks noGrp="1"/>
          </p:cNvSpPr>
          <p:nvPr>
            <p:ph type="sldNum" sz="quarter" idx="12"/>
          </p:nvPr>
        </p:nvSpPr>
        <p:spPr/>
        <p:txBody>
          <a:bodyPr/>
          <a:lstStyle/>
          <a:p>
            <a:fld id="{A029A0F6-2DF9-4192-8F5C-F504453B3B85}" type="slidenum">
              <a:rPr lang="en-US" smtClean="0"/>
              <a:t>47</a:t>
            </a:fld>
            <a:endParaRPr lang="en-US"/>
          </a:p>
        </p:txBody>
      </p:sp>
    </p:spTree>
    <p:extLst>
      <p:ext uri="{BB962C8B-B14F-4D97-AF65-F5344CB8AC3E}">
        <p14:creationId xmlns:p14="http://schemas.microsoft.com/office/powerpoint/2010/main" val="1681212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60A3C-2DF0-487D-A9A3-EA26F31F48A7}"/>
              </a:ext>
            </a:extLst>
          </p:cNvPr>
          <p:cNvSpPr>
            <a:spLocks noGrp="1"/>
          </p:cNvSpPr>
          <p:nvPr>
            <p:ph type="title"/>
          </p:nvPr>
        </p:nvSpPr>
        <p:spPr/>
        <p:txBody>
          <a:bodyPr/>
          <a:lstStyle/>
          <a:p>
            <a:r>
              <a:rPr lang="en-US" dirty="0"/>
              <a:t>If-</a:t>
            </a:r>
            <a:r>
              <a:rPr lang="en-US" dirty="0" err="1"/>
              <a:t>elif</a:t>
            </a:r>
            <a:r>
              <a:rPr lang="en-US" dirty="0"/>
              <a:t>-else</a:t>
            </a:r>
          </a:p>
        </p:txBody>
      </p:sp>
      <p:pic>
        <p:nvPicPr>
          <p:cNvPr id="5" name="Content Placeholder 4">
            <a:extLst>
              <a:ext uri="{FF2B5EF4-FFF2-40B4-BE49-F238E27FC236}">
                <a16:creationId xmlns:a16="http://schemas.microsoft.com/office/drawing/2014/main" id="{742531E5-3E21-483E-8DE8-062D96D04C93}"/>
              </a:ext>
            </a:extLst>
          </p:cNvPr>
          <p:cNvPicPr>
            <a:picLocks noGrp="1" noChangeAspect="1"/>
          </p:cNvPicPr>
          <p:nvPr>
            <p:ph idx="1"/>
          </p:nvPr>
        </p:nvPicPr>
        <p:blipFill>
          <a:blip r:embed="rId2"/>
          <a:stretch>
            <a:fillRect/>
          </a:stretch>
        </p:blipFill>
        <p:spPr>
          <a:xfrm>
            <a:off x="1157790" y="2072571"/>
            <a:ext cx="4858000" cy="3206915"/>
          </a:xfrm>
        </p:spPr>
      </p:pic>
      <p:pic>
        <p:nvPicPr>
          <p:cNvPr id="7" name="Picture 6">
            <a:extLst>
              <a:ext uri="{FF2B5EF4-FFF2-40B4-BE49-F238E27FC236}">
                <a16:creationId xmlns:a16="http://schemas.microsoft.com/office/drawing/2014/main" id="{F5F0F285-11B8-4923-B15E-49FDCC69D970}"/>
              </a:ext>
            </a:extLst>
          </p:cNvPr>
          <p:cNvPicPr>
            <a:picLocks noChangeAspect="1"/>
          </p:cNvPicPr>
          <p:nvPr/>
        </p:nvPicPr>
        <p:blipFill>
          <a:blip r:embed="rId3"/>
          <a:stretch>
            <a:fillRect/>
          </a:stretch>
        </p:blipFill>
        <p:spPr>
          <a:xfrm>
            <a:off x="7169699" y="1794755"/>
            <a:ext cx="4171359" cy="3505210"/>
          </a:xfrm>
          <a:prstGeom prst="rect">
            <a:avLst/>
          </a:prstGeom>
        </p:spPr>
      </p:pic>
      <p:sp>
        <p:nvSpPr>
          <p:cNvPr id="3" name="Slide Number Placeholder 2">
            <a:extLst>
              <a:ext uri="{FF2B5EF4-FFF2-40B4-BE49-F238E27FC236}">
                <a16:creationId xmlns:a16="http://schemas.microsoft.com/office/drawing/2014/main" id="{9790A959-5D52-7C8D-BAAC-3D1D49EC4073}"/>
              </a:ext>
            </a:extLst>
          </p:cNvPr>
          <p:cNvSpPr>
            <a:spLocks noGrp="1"/>
          </p:cNvSpPr>
          <p:nvPr>
            <p:ph type="sldNum" sz="quarter" idx="12"/>
          </p:nvPr>
        </p:nvSpPr>
        <p:spPr/>
        <p:txBody>
          <a:bodyPr/>
          <a:lstStyle/>
          <a:p>
            <a:fld id="{A029A0F6-2DF9-4192-8F5C-F504453B3B85}" type="slidenum">
              <a:rPr lang="en-US" smtClean="0"/>
              <a:t>48</a:t>
            </a:fld>
            <a:endParaRPr lang="en-US"/>
          </a:p>
        </p:txBody>
      </p:sp>
    </p:spTree>
    <p:extLst>
      <p:ext uri="{BB962C8B-B14F-4D97-AF65-F5344CB8AC3E}">
        <p14:creationId xmlns:p14="http://schemas.microsoft.com/office/powerpoint/2010/main" val="25096224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30E9F-7B66-D773-7DD7-5DDF4B6968C2}"/>
              </a:ext>
            </a:extLst>
          </p:cNvPr>
          <p:cNvSpPr>
            <a:spLocks noGrp="1"/>
          </p:cNvSpPr>
          <p:nvPr>
            <p:ph type="title"/>
          </p:nvPr>
        </p:nvSpPr>
        <p:spPr/>
        <p:txBody>
          <a:bodyPr/>
          <a:lstStyle/>
          <a:p>
            <a:r>
              <a:rPr lang="en-US" dirty="0"/>
              <a:t>Lets do coding</a:t>
            </a:r>
          </a:p>
        </p:txBody>
      </p:sp>
      <p:sp>
        <p:nvSpPr>
          <p:cNvPr id="4" name="Slide Number Placeholder 3">
            <a:extLst>
              <a:ext uri="{FF2B5EF4-FFF2-40B4-BE49-F238E27FC236}">
                <a16:creationId xmlns:a16="http://schemas.microsoft.com/office/drawing/2014/main" id="{2A07C3C3-6A51-9794-B5A8-C649B2E5C755}"/>
              </a:ext>
            </a:extLst>
          </p:cNvPr>
          <p:cNvSpPr>
            <a:spLocks noGrp="1"/>
          </p:cNvSpPr>
          <p:nvPr>
            <p:ph type="sldNum" sz="quarter" idx="12"/>
          </p:nvPr>
        </p:nvSpPr>
        <p:spPr/>
        <p:txBody>
          <a:bodyPr/>
          <a:lstStyle/>
          <a:p>
            <a:fld id="{A029A0F6-2DF9-4192-8F5C-F504453B3B85}" type="slidenum">
              <a:rPr lang="en-US" smtClean="0"/>
              <a:t>49</a:t>
            </a:fld>
            <a:endParaRPr lang="en-US"/>
          </a:p>
        </p:txBody>
      </p:sp>
    </p:spTree>
    <p:extLst>
      <p:ext uri="{BB962C8B-B14F-4D97-AF65-F5344CB8AC3E}">
        <p14:creationId xmlns:p14="http://schemas.microsoft.com/office/powerpoint/2010/main" val="1797175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40A4B-EF4B-12C9-7FDA-4DCAA3DC4EC9}"/>
              </a:ext>
            </a:extLst>
          </p:cNvPr>
          <p:cNvSpPr>
            <a:spLocks noGrp="1"/>
          </p:cNvSpPr>
          <p:nvPr>
            <p:ph type="title"/>
          </p:nvPr>
        </p:nvSpPr>
        <p:spPr/>
        <p:txBody>
          <a:bodyPr/>
          <a:lstStyle/>
          <a:p>
            <a:r>
              <a:rPr lang="en-US" dirty="0"/>
              <a:t>Basic Statistics contd.</a:t>
            </a:r>
          </a:p>
        </p:txBody>
      </p:sp>
      <p:sp>
        <p:nvSpPr>
          <p:cNvPr id="3" name="Content Placeholder 2">
            <a:extLst>
              <a:ext uri="{FF2B5EF4-FFF2-40B4-BE49-F238E27FC236}">
                <a16:creationId xmlns:a16="http://schemas.microsoft.com/office/drawing/2014/main" id="{5026DBB5-CC59-45DA-07B0-4A264DA056CE}"/>
              </a:ext>
            </a:extLst>
          </p:cNvPr>
          <p:cNvSpPr>
            <a:spLocks noGrp="1"/>
          </p:cNvSpPr>
          <p:nvPr>
            <p:ph idx="1"/>
          </p:nvPr>
        </p:nvSpPr>
        <p:spPr/>
        <p:txBody>
          <a:bodyPr>
            <a:normAutofit fontScale="85000" lnSpcReduction="10000"/>
          </a:bodyPr>
          <a:lstStyle/>
          <a:p>
            <a:pPr algn="l"/>
            <a:r>
              <a:rPr lang="en-US" b="1" i="0" u="sng" dirty="0">
                <a:solidFill>
                  <a:srgbClr val="000000"/>
                </a:solidFill>
                <a:effectLst/>
                <a:latin typeface="Inter"/>
              </a:rPr>
              <a:t>Standard Deviation (SD):</a:t>
            </a:r>
            <a:endParaRPr lang="en-US" b="0" i="0" u="sng" dirty="0">
              <a:solidFill>
                <a:srgbClr val="000000"/>
              </a:solidFill>
              <a:effectLst/>
              <a:latin typeface="Inter"/>
            </a:endParaRPr>
          </a:p>
          <a:p>
            <a:pPr algn="l">
              <a:buFont typeface="Arial" panose="020B0604020202020204" pitchFamily="34" charset="0"/>
              <a:buChar char="•"/>
            </a:pPr>
            <a:r>
              <a:rPr lang="en-US" b="1" i="0" dirty="0">
                <a:solidFill>
                  <a:srgbClr val="000000"/>
                </a:solidFill>
                <a:effectLst/>
                <a:latin typeface="Inter"/>
              </a:rPr>
              <a:t>What it measures:</a:t>
            </a:r>
            <a:r>
              <a:rPr lang="en-US" b="0" i="0" dirty="0">
                <a:solidFill>
                  <a:srgbClr val="000000"/>
                </a:solidFill>
                <a:effectLst/>
                <a:latin typeface="Inter"/>
              </a:rPr>
              <a:t> Spread or dispersion of data from its mean (average).</a:t>
            </a:r>
          </a:p>
          <a:p>
            <a:pPr algn="l">
              <a:buFont typeface="Arial" panose="020B0604020202020204" pitchFamily="34" charset="0"/>
              <a:buChar char="•"/>
            </a:pPr>
            <a:r>
              <a:rPr lang="en-US" b="1" i="0" dirty="0">
                <a:solidFill>
                  <a:srgbClr val="000000"/>
                </a:solidFill>
                <a:effectLst/>
                <a:latin typeface="Inter"/>
              </a:rPr>
              <a:t>Values:</a:t>
            </a:r>
            <a:r>
              <a:rPr lang="en-US" b="0" i="0" dirty="0">
                <a:solidFill>
                  <a:srgbClr val="000000"/>
                </a:solidFill>
                <a:effectLst/>
                <a:latin typeface="Inter"/>
              </a:rPr>
              <a:t> Always non-negative (0 or positive). A higher standard deviation indicates data points are further from the mean, while a lower SD suggests they are clustered closer to the mean.</a:t>
            </a:r>
          </a:p>
          <a:p>
            <a:pPr algn="l">
              <a:buFont typeface="Arial" panose="020B0604020202020204" pitchFamily="34" charset="0"/>
              <a:buChar char="•"/>
            </a:pPr>
            <a:r>
              <a:rPr lang="en-US" b="1" i="0" dirty="0">
                <a:solidFill>
                  <a:srgbClr val="000000"/>
                </a:solidFill>
                <a:effectLst/>
                <a:latin typeface="Inter"/>
              </a:rPr>
              <a:t>Interpretation:</a:t>
            </a:r>
            <a:r>
              <a:rPr lang="en-US" b="0" i="0" dirty="0">
                <a:solidFill>
                  <a:srgbClr val="000000"/>
                </a:solidFill>
                <a:effectLst/>
                <a:latin typeface="Inter"/>
              </a:rPr>
              <a:t> Helps understand how much variation exists within your data set.</a:t>
            </a:r>
          </a:p>
          <a:p>
            <a:pPr algn="l"/>
            <a:r>
              <a:rPr lang="en-US" b="1" i="0" u="sng" dirty="0">
                <a:solidFill>
                  <a:srgbClr val="000000"/>
                </a:solidFill>
                <a:effectLst/>
                <a:latin typeface="Inter"/>
              </a:rPr>
              <a:t>Correlation:</a:t>
            </a:r>
            <a:endParaRPr lang="en-US" b="0" i="0" u="sng" dirty="0">
              <a:solidFill>
                <a:srgbClr val="000000"/>
              </a:solidFill>
              <a:effectLst/>
              <a:latin typeface="Inter"/>
            </a:endParaRPr>
          </a:p>
          <a:p>
            <a:pPr algn="l">
              <a:buFont typeface="Arial" panose="020B0604020202020204" pitchFamily="34" charset="0"/>
              <a:buChar char="•"/>
            </a:pPr>
            <a:r>
              <a:rPr lang="en-US" b="1" i="0" dirty="0">
                <a:solidFill>
                  <a:srgbClr val="000000"/>
                </a:solidFill>
                <a:effectLst/>
                <a:latin typeface="Inter"/>
              </a:rPr>
              <a:t>What it measures:</a:t>
            </a:r>
            <a:r>
              <a:rPr lang="en-US" b="0" i="0" dirty="0">
                <a:solidFill>
                  <a:srgbClr val="000000"/>
                </a:solidFill>
                <a:effectLst/>
                <a:latin typeface="Inter"/>
              </a:rPr>
              <a:t> Strength and direction of a linear relationship between two variables.</a:t>
            </a:r>
          </a:p>
          <a:p>
            <a:pPr algn="l">
              <a:buFont typeface="Arial" panose="020B0604020202020204" pitchFamily="34" charset="0"/>
              <a:buChar char="•"/>
            </a:pPr>
            <a:r>
              <a:rPr lang="en-US" b="1" i="0" dirty="0">
                <a:solidFill>
                  <a:srgbClr val="000000"/>
                </a:solidFill>
                <a:effectLst/>
                <a:latin typeface="Inter"/>
              </a:rPr>
              <a:t>Values:</a:t>
            </a:r>
            <a:r>
              <a:rPr lang="en-US" b="0" i="0" dirty="0">
                <a:solidFill>
                  <a:srgbClr val="000000"/>
                </a:solidFill>
                <a:effectLst/>
                <a:latin typeface="Inter"/>
              </a:rPr>
              <a:t> Ranges from -1 to +1.</a:t>
            </a:r>
          </a:p>
          <a:p>
            <a:pPr marL="742950" lvl="1" indent="-285750" algn="l">
              <a:buFont typeface="Arial" panose="020B0604020202020204" pitchFamily="34" charset="0"/>
              <a:buChar char="•"/>
            </a:pPr>
            <a:r>
              <a:rPr lang="en-US" b="0" i="0" dirty="0">
                <a:solidFill>
                  <a:srgbClr val="000000"/>
                </a:solidFill>
                <a:effectLst/>
                <a:latin typeface="Inter"/>
              </a:rPr>
              <a:t>-1 indicates a perfect negative correlation (as one variable increases, the other decreases proportionally).</a:t>
            </a:r>
          </a:p>
          <a:p>
            <a:pPr marL="742950" lvl="1" indent="-285750" algn="l">
              <a:buFont typeface="Arial" panose="020B0604020202020204" pitchFamily="34" charset="0"/>
              <a:buChar char="•"/>
            </a:pPr>
            <a:r>
              <a:rPr lang="en-US" b="0" i="0" dirty="0">
                <a:solidFill>
                  <a:srgbClr val="000000"/>
                </a:solidFill>
                <a:effectLst/>
                <a:latin typeface="Inter"/>
              </a:rPr>
              <a:t>0 indicates no linear correlation (no relationship between the variables).</a:t>
            </a:r>
          </a:p>
          <a:p>
            <a:pPr marL="742950" lvl="1" indent="-285750" algn="l">
              <a:buFont typeface="Arial" panose="020B0604020202020204" pitchFamily="34" charset="0"/>
              <a:buChar char="•"/>
            </a:pPr>
            <a:r>
              <a:rPr lang="en-US" b="0" i="0" dirty="0">
                <a:solidFill>
                  <a:srgbClr val="000000"/>
                </a:solidFill>
                <a:effectLst/>
                <a:latin typeface="Inter"/>
              </a:rPr>
              <a:t>+1 indicates a perfect positive correlation (as one variable increases, the other increases proportionally).</a:t>
            </a:r>
          </a:p>
          <a:p>
            <a:pPr algn="l">
              <a:buFont typeface="Arial" panose="020B0604020202020204" pitchFamily="34" charset="0"/>
              <a:buChar char="•"/>
            </a:pPr>
            <a:r>
              <a:rPr lang="en-US" b="1" i="0" dirty="0">
                <a:solidFill>
                  <a:srgbClr val="000000"/>
                </a:solidFill>
                <a:effectLst/>
                <a:latin typeface="Inter"/>
              </a:rPr>
              <a:t>Interpretation:</a:t>
            </a:r>
            <a:r>
              <a:rPr lang="en-US" b="0" i="0" dirty="0">
                <a:solidFill>
                  <a:srgbClr val="000000"/>
                </a:solidFill>
                <a:effectLst/>
                <a:latin typeface="Inter"/>
              </a:rPr>
              <a:t> Tells you if two variables tend to move together (positive or negative) or if there's no connection between them.</a:t>
            </a:r>
          </a:p>
          <a:p>
            <a:endParaRPr lang="en-US" dirty="0"/>
          </a:p>
        </p:txBody>
      </p:sp>
      <p:sp>
        <p:nvSpPr>
          <p:cNvPr id="4" name="Slide Number Placeholder 3">
            <a:extLst>
              <a:ext uri="{FF2B5EF4-FFF2-40B4-BE49-F238E27FC236}">
                <a16:creationId xmlns:a16="http://schemas.microsoft.com/office/drawing/2014/main" id="{7FBF06A0-9AC4-F2A6-3375-6C00431F4627}"/>
              </a:ext>
            </a:extLst>
          </p:cNvPr>
          <p:cNvSpPr>
            <a:spLocks noGrp="1"/>
          </p:cNvSpPr>
          <p:nvPr>
            <p:ph type="sldNum" sz="quarter" idx="12"/>
          </p:nvPr>
        </p:nvSpPr>
        <p:spPr/>
        <p:txBody>
          <a:bodyPr/>
          <a:lstStyle/>
          <a:p>
            <a:fld id="{EDC09929-258B-4839-8B94-2FB6E9BCA606}" type="slidenum">
              <a:rPr lang="en-US" smtClean="0"/>
              <a:t>5</a:t>
            </a:fld>
            <a:endParaRPr lang="en-US"/>
          </a:p>
        </p:txBody>
      </p:sp>
    </p:spTree>
    <p:extLst>
      <p:ext uri="{BB962C8B-B14F-4D97-AF65-F5344CB8AC3E}">
        <p14:creationId xmlns:p14="http://schemas.microsoft.com/office/powerpoint/2010/main" val="7587353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65B296-D79B-45C0-A3AF-1135AAA5FF85}"/>
              </a:ext>
            </a:extLst>
          </p:cNvPr>
          <p:cNvSpPr>
            <a:spLocks noGrp="1"/>
          </p:cNvSpPr>
          <p:nvPr>
            <p:ph type="title"/>
          </p:nvPr>
        </p:nvSpPr>
        <p:spPr/>
        <p:txBody>
          <a:bodyPr/>
          <a:lstStyle/>
          <a:p>
            <a:r>
              <a:rPr lang="en-US" dirty="0"/>
              <a:t>while</a:t>
            </a:r>
          </a:p>
        </p:txBody>
      </p:sp>
      <p:sp>
        <p:nvSpPr>
          <p:cNvPr id="5" name="Text Placeholder 4">
            <a:extLst>
              <a:ext uri="{FF2B5EF4-FFF2-40B4-BE49-F238E27FC236}">
                <a16:creationId xmlns:a16="http://schemas.microsoft.com/office/drawing/2014/main" id="{DB353516-37FA-4C60-933C-F482C1074A26}"/>
              </a:ext>
            </a:extLst>
          </p:cNvPr>
          <p:cNvSpPr>
            <a:spLocks noGrp="1"/>
          </p:cNvSpPr>
          <p:nvPr>
            <p:ph type="body" idx="1"/>
          </p:nvPr>
        </p:nvSpPr>
        <p:spPr/>
        <p:txBody>
          <a:bodyPr/>
          <a:lstStyle/>
          <a:p>
            <a:r>
              <a:rPr lang="en-US" dirty="0"/>
              <a:t>Loop Statements</a:t>
            </a:r>
          </a:p>
        </p:txBody>
      </p:sp>
      <p:sp>
        <p:nvSpPr>
          <p:cNvPr id="2" name="Slide Number Placeholder 1">
            <a:extLst>
              <a:ext uri="{FF2B5EF4-FFF2-40B4-BE49-F238E27FC236}">
                <a16:creationId xmlns:a16="http://schemas.microsoft.com/office/drawing/2014/main" id="{A27DC216-432F-9154-DFF1-0035180011DB}"/>
              </a:ext>
            </a:extLst>
          </p:cNvPr>
          <p:cNvSpPr>
            <a:spLocks noGrp="1"/>
          </p:cNvSpPr>
          <p:nvPr>
            <p:ph type="sldNum" sz="quarter" idx="12"/>
          </p:nvPr>
        </p:nvSpPr>
        <p:spPr/>
        <p:txBody>
          <a:bodyPr/>
          <a:lstStyle/>
          <a:p>
            <a:fld id="{A029A0F6-2DF9-4192-8F5C-F504453B3B85}" type="slidenum">
              <a:rPr lang="en-US" smtClean="0"/>
              <a:t>50</a:t>
            </a:fld>
            <a:endParaRPr lang="en-US"/>
          </a:p>
        </p:txBody>
      </p:sp>
    </p:spTree>
    <p:extLst>
      <p:ext uri="{BB962C8B-B14F-4D97-AF65-F5344CB8AC3E}">
        <p14:creationId xmlns:p14="http://schemas.microsoft.com/office/powerpoint/2010/main" val="39709796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843659-2DB6-48BD-AD1C-97D4D6E39E89}"/>
              </a:ext>
            </a:extLst>
          </p:cNvPr>
          <p:cNvSpPr>
            <a:spLocks noGrp="1"/>
          </p:cNvSpPr>
          <p:nvPr>
            <p:ph type="title"/>
          </p:nvPr>
        </p:nvSpPr>
        <p:spPr/>
        <p:txBody>
          <a:bodyPr/>
          <a:lstStyle/>
          <a:p>
            <a:r>
              <a:rPr lang="en-US" dirty="0"/>
              <a:t>while</a:t>
            </a:r>
          </a:p>
        </p:txBody>
      </p:sp>
      <p:sp>
        <p:nvSpPr>
          <p:cNvPr id="5" name="Content Placeholder 4">
            <a:extLst>
              <a:ext uri="{FF2B5EF4-FFF2-40B4-BE49-F238E27FC236}">
                <a16:creationId xmlns:a16="http://schemas.microsoft.com/office/drawing/2014/main" id="{D2B4465E-CD10-46EE-B814-74830C89F713}"/>
              </a:ext>
            </a:extLst>
          </p:cNvPr>
          <p:cNvSpPr>
            <a:spLocks noGrp="1"/>
          </p:cNvSpPr>
          <p:nvPr>
            <p:ph idx="1"/>
          </p:nvPr>
        </p:nvSpPr>
        <p:spPr/>
        <p:txBody>
          <a:bodyPr/>
          <a:lstStyle/>
          <a:p>
            <a:r>
              <a:rPr lang="en-US" dirty="0"/>
              <a:t>A while loop is used when you want to perform a task indefinitely, until a particular condition is met. It’s a condition-controlled loop.</a:t>
            </a:r>
          </a:p>
        </p:txBody>
      </p:sp>
      <p:pic>
        <p:nvPicPr>
          <p:cNvPr id="7" name="Picture 6">
            <a:extLst>
              <a:ext uri="{FF2B5EF4-FFF2-40B4-BE49-F238E27FC236}">
                <a16:creationId xmlns:a16="http://schemas.microsoft.com/office/drawing/2014/main" id="{4F816330-8F64-4C56-AD8F-633D5C7662FB}"/>
              </a:ext>
            </a:extLst>
          </p:cNvPr>
          <p:cNvPicPr>
            <a:picLocks noChangeAspect="1"/>
          </p:cNvPicPr>
          <p:nvPr/>
        </p:nvPicPr>
        <p:blipFill>
          <a:blip r:embed="rId2"/>
          <a:stretch>
            <a:fillRect/>
          </a:stretch>
        </p:blipFill>
        <p:spPr>
          <a:xfrm>
            <a:off x="1289352" y="2991775"/>
            <a:ext cx="5624048" cy="3381593"/>
          </a:xfrm>
          <a:prstGeom prst="rect">
            <a:avLst/>
          </a:prstGeom>
        </p:spPr>
      </p:pic>
      <p:pic>
        <p:nvPicPr>
          <p:cNvPr id="9" name="Picture 8">
            <a:extLst>
              <a:ext uri="{FF2B5EF4-FFF2-40B4-BE49-F238E27FC236}">
                <a16:creationId xmlns:a16="http://schemas.microsoft.com/office/drawing/2014/main" id="{1CFE1719-CCA4-42CA-AA8D-8B3F9DE214E8}"/>
              </a:ext>
            </a:extLst>
          </p:cNvPr>
          <p:cNvPicPr>
            <a:picLocks noChangeAspect="1"/>
          </p:cNvPicPr>
          <p:nvPr/>
        </p:nvPicPr>
        <p:blipFill>
          <a:blip r:embed="rId3"/>
          <a:stretch>
            <a:fillRect/>
          </a:stretch>
        </p:blipFill>
        <p:spPr>
          <a:xfrm>
            <a:off x="7127052" y="2947384"/>
            <a:ext cx="4437578" cy="3577701"/>
          </a:xfrm>
          <a:prstGeom prst="rect">
            <a:avLst/>
          </a:prstGeom>
        </p:spPr>
      </p:pic>
      <p:sp>
        <p:nvSpPr>
          <p:cNvPr id="2" name="Slide Number Placeholder 1">
            <a:extLst>
              <a:ext uri="{FF2B5EF4-FFF2-40B4-BE49-F238E27FC236}">
                <a16:creationId xmlns:a16="http://schemas.microsoft.com/office/drawing/2014/main" id="{A2424878-C31A-7C9A-7C88-4A36F2E6F316}"/>
              </a:ext>
            </a:extLst>
          </p:cNvPr>
          <p:cNvSpPr>
            <a:spLocks noGrp="1"/>
          </p:cNvSpPr>
          <p:nvPr>
            <p:ph type="sldNum" sz="quarter" idx="12"/>
          </p:nvPr>
        </p:nvSpPr>
        <p:spPr/>
        <p:txBody>
          <a:bodyPr/>
          <a:lstStyle/>
          <a:p>
            <a:fld id="{A029A0F6-2DF9-4192-8F5C-F504453B3B85}" type="slidenum">
              <a:rPr lang="en-US" smtClean="0"/>
              <a:t>51</a:t>
            </a:fld>
            <a:endParaRPr lang="en-US"/>
          </a:p>
        </p:txBody>
      </p:sp>
    </p:spTree>
    <p:extLst>
      <p:ext uri="{BB962C8B-B14F-4D97-AF65-F5344CB8AC3E}">
        <p14:creationId xmlns:p14="http://schemas.microsoft.com/office/powerpoint/2010/main" val="31879197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453BF-D2D7-42F0-BF50-7DCC9B6A914D}"/>
              </a:ext>
            </a:extLst>
          </p:cNvPr>
          <p:cNvSpPr>
            <a:spLocks noGrp="1"/>
          </p:cNvSpPr>
          <p:nvPr>
            <p:ph type="title"/>
          </p:nvPr>
        </p:nvSpPr>
        <p:spPr/>
        <p:txBody>
          <a:bodyPr/>
          <a:lstStyle/>
          <a:p>
            <a:r>
              <a:rPr lang="en-US" dirty="0"/>
              <a:t>While loop examples</a:t>
            </a:r>
          </a:p>
        </p:txBody>
      </p:sp>
      <p:pic>
        <p:nvPicPr>
          <p:cNvPr id="5" name="Content Placeholder 4">
            <a:extLst>
              <a:ext uri="{FF2B5EF4-FFF2-40B4-BE49-F238E27FC236}">
                <a16:creationId xmlns:a16="http://schemas.microsoft.com/office/drawing/2014/main" id="{8218F980-FEB7-4185-9192-E5F2FBEACDFE}"/>
              </a:ext>
            </a:extLst>
          </p:cNvPr>
          <p:cNvPicPr>
            <a:picLocks noGrp="1" noChangeAspect="1"/>
          </p:cNvPicPr>
          <p:nvPr>
            <p:ph idx="1"/>
          </p:nvPr>
        </p:nvPicPr>
        <p:blipFill>
          <a:blip r:embed="rId2"/>
          <a:stretch>
            <a:fillRect/>
          </a:stretch>
        </p:blipFill>
        <p:spPr>
          <a:xfrm>
            <a:off x="1278385" y="2078362"/>
            <a:ext cx="3568824" cy="4360066"/>
          </a:xfrm>
        </p:spPr>
      </p:pic>
      <p:pic>
        <p:nvPicPr>
          <p:cNvPr id="7" name="Picture 6">
            <a:extLst>
              <a:ext uri="{FF2B5EF4-FFF2-40B4-BE49-F238E27FC236}">
                <a16:creationId xmlns:a16="http://schemas.microsoft.com/office/drawing/2014/main" id="{F238167C-B4FC-4459-BB49-CAE0916AC647}"/>
              </a:ext>
            </a:extLst>
          </p:cNvPr>
          <p:cNvPicPr>
            <a:picLocks noChangeAspect="1"/>
          </p:cNvPicPr>
          <p:nvPr/>
        </p:nvPicPr>
        <p:blipFill>
          <a:blip r:embed="rId3"/>
          <a:stretch>
            <a:fillRect/>
          </a:stretch>
        </p:blipFill>
        <p:spPr>
          <a:xfrm>
            <a:off x="5487811" y="2027167"/>
            <a:ext cx="3336594" cy="2803665"/>
          </a:xfrm>
          <a:prstGeom prst="rect">
            <a:avLst/>
          </a:prstGeom>
        </p:spPr>
      </p:pic>
      <p:pic>
        <p:nvPicPr>
          <p:cNvPr id="9" name="Picture 8">
            <a:extLst>
              <a:ext uri="{FF2B5EF4-FFF2-40B4-BE49-F238E27FC236}">
                <a16:creationId xmlns:a16="http://schemas.microsoft.com/office/drawing/2014/main" id="{1C47D880-C437-4FB1-B81D-59E98E242849}"/>
              </a:ext>
            </a:extLst>
          </p:cNvPr>
          <p:cNvPicPr>
            <a:picLocks noChangeAspect="1"/>
          </p:cNvPicPr>
          <p:nvPr/>
        </p:nvPicPr>
        <p:blipFill>
          <a:blip r:embed="rId4"/>
          <a:stretch>
            <a:fillRect/>
          </a:stretch>
        </p:blipFill>
        <p:spPr>
          <a:xfrm>
            <a:off x="5487811" y="4830832"/>
            <a:ext cx="4334283" cy="1730567"/>
          </a:xfrm>
          <a:prstGeom prst="rect">
            <a:avLst/>
          </a:prstGeom>
        </p:spPr>
      </p:pic>
      <p:sp>
        <p:nvSpPr>
          <p:cNvPr id="3" name="Slide Number Placeholder 2">
            <a:extLst>
              <a:ext uri="{FF2B5EF4-FFF2-40B4-BE49-F238E27FC236}">
                <a16:creationId xmlns:a16="http://schemas.microsoft.com/office/drawing/2014/main" id="{FDAB4370-4328-BE21-D893-15B7BF49507D}"/>
              </a:ext>
            </a:extLst>
          </p:cNvPr>
          <p:cNvSpPr>
            <a:spLocks noGrp="1"/>
          </p:cNvSpPr>
          <p:nvPr>
            <p:ph type="sldNum" sz="quarter" idx="12"/>
          </p:nvPr>
        </p:nvSpPr>
        <p:spPr/>
        <p:txBody>
          <a:bodyPr/>
          <a:lstStyle/>
          <a:p>
            <a:fld id="{A029A0F6-2DF9-4192-8F5C-F504453B3B85}" type="slidenum">
              <a:rPr lang="en-US" smtClean="0"/>
              <a:t>52</a:t>
            </a:fld>
            <a:endParaRPr lang="en-US"/>
          </a:p>
        </p:txBody>
      </p:sp>
    </p:spTree>
    <p:extLst>
      <p:ext uri="{BB962C8B-B14F-4D97-AF65-F5344CB8AC3E}">
        <p14:creationId xmlns:p14="http://schemas.microsoft.com/office/powerpoint/2010/main" val="3315078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CB4BB-B3AC-4384-B0CA-C7FC93FD20D7}"/>
              </a:ext>
            </a:extLst>
          </p:cNvPr>
          <p:cNvSpPr>
            <a:spLocks noGrp="1"/>
          </p:cNvSpPr>
          <p:nvPr>
            <p:ph type="title"/>
          </p:nvPr>
        </p:nvSpPr>
        <p:spPr/>
        <p:txBody>
          <a:bodyPr/>
          <a:lstStyle/>
          <a:p>
            <a:r>
              <a:rPr lang="en-US" dirty="0"/>
              <a:t>Infinite loop</a:t>
            </a:r>
          </a:p>
        </p:txBody>
      </p:sp>
      <p:pic>
        <p:nvPicPr>
          <p:cNvPr id="5" name="Content Placeholder 4">
            <a:extLst>
              <a:ext uri="{FF2B5EF4-FFF2-40B4-BE49-F238E27FC236}">
                <a16:creationId xmlns:a16="http://schemas.microsoft.com/office/drawing/2014/main" id="{28C069EB-8E51-4B3C-A0A0-1E261D250945}"/>
              </a:ext>
            </a:extLst>
          </p:cNvPr>
          <p:cNvPicPr>
            <a:picLocks noGrp="1" noChangeAspect="1"/>
          </p:cNvPicPr>
          <p:nvPr>
            <p:ph idx="1"/>
          </p:nvPr>
        </p:nvPicPr>
        <p:blipFill>
          <a:blip r:embed="rId2"/>
          <a:stretch>
            <a:fillRect/>
          </a:stretch>
        </p:blipFill>
        <p:spPr>
          <a:xfrm>
            <a:off x="1063752" y="2038328"/>
            <a:ext cx="5217006" cy="1423689"/>
          </a:xfrm>
        </p:spPr>
      </p:pic>
      <p:pic>
        <p:nvPicPr>
          <p:cNvPr id="7" name="Picture 6">
            <a:extLst>
              <a:ext uri="{FF2B5EF4-FFF2-40B4-BE49-F238E27FC236}">
                <a16:creationId xmlns:a16="http://schemas.microsoft.com/office/drawing/2014/main" id="{38416BE5-FFF4-4E03-8B14-7C30663BD45D}"/>
              </a:ext>
            </a:extLst>
          </p:cNvPr>
          <p:cNvPicPr>
            <a:picLocks noChangeAspect="1"/>
          </p:cNvPicPr>
          <p:nvPr/>
        </p:nvPicPr>
        <p:blipFill>
          <a:blip r:embed="rId3"/>
          <a:stretch>
            <a:fillRect/>
          </a:stretch>
        </p:blipFill>
        <p:spPr>
          <a:xfrm>
            <a:off x="6308264" y="2002817"/>
            <a:ext cx="4923190" cy="4131652"/>
          </a:xfrm>
          <a:prstGeom prst="rect">
            <a:avLst/>
          </a:prstGeom>
        </p:spPr>
      </p:pic>
      <p:sp>
        <p:nvSpPr>
          <p:cNvPr id="3" name="Slide Number Placeholder 2">
            <a:extLst>
              <a:ext uri="{FF2B5EF4-FFF2-40B4-BE49-F238E27FC236}">
                <a16:creationId xmlns:a16="http://schemas.microsoft.com/office/drawing/2014/main" id="{4EED461C-334F-9D38-9EEC-C10E82E3F80A}"/>
              </a:ext>
            </a:extLst>
          </p:cNvPr>
          <p:cNvSpPr>
            <a:spLocks noGrp="1"/>
          </p:cNvSpPr>
          <p:nvPr>
            <p:ph type="sldNum" sz="quarter" idx="12"/>
          </p:nvPr>
        </p:nvSpPr>
        <p:spPr/>
        <p:txBody>
          <a:bodyPr/>
          <a:lstStyle/>
          <a:p>
            <a:fld id="{A029A0F6-2DF9-4192-8F5C-F504453B3B85}" type="slidenum">
              <a:rPr lang="en-US" smtClean="0"/>
              <a:t>53</a:t>
            </a:fld>
            <a:endParaRPr lang="en-US"/>
          </a:p>
        </p:txBody>
      </p:sp>
    </p:spTree>
    <p:extLst>
      <p:ext uri="{BB962C8B-B14F-4D97-AF65-F5344CB8AC3E}">
        <p14:creationId xmlns:p14="http://schemas.microsoft.com/office/powerpoint/2010/main" val="3100971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EF0B1-07E3-4F2C-B9B8-15E01AA2A29F}"/>
              </a:ext>
            </a:extLst>
          </p:cNvPr>
          <p:cNvSpPr>
            <a:spLocks noGrp="1"/>
          </p:cNvSpPr>
          <p:nvPr>
            <p:ph type="title"/>
          </p:nvPr>
        </p:nvSpPr>
        <p:spPr/>
        <p:txBody>
          <a:bodyPr/>
          <a:lstStyle/>
          <a:p>
            <a:r>
              <a:rPr lang="en-US" dirty="0"/>
              <a:t>for</a:t>
            </a:r>
          </a:p>
        </p:txBody>
      </p:sp>
      <p:sp>
        <p:nvSpPr>
          <p:cNvPr id="4" name="Text Placeholder 3">
            <a:extLst>
              <a:ext uri="{FF2B5EF4-FFF2-40B4-BE49-F238E27FC236}">
                <a16:creationId xmlns:a16="http://schemas.microsoft.com/office/drawing/2014/main" id="{DB569B55-5BE7-4A2C-98C6-5AA0EAC81246}"/>
              </a:ext>
            </a:extLst>
          </p:cNvPr>
          <p:cNvSpPr>
            <a:spLocks noGrp="1"/>
          </p:cNvSpPr>
          <p:nvPr>
            <p:ph type="body" idx="1"/>
          </p:nvPr>
        </p:nvSpPr>
        <p:spPr/>
        <p:txBody>
          <a:bodyPr/>
          <a:lstStyle/>
          <a:p>
            <a:r>
              <a:rPr lang="en-US" dirty="0"/>
              <a:t>Loop Statements</a:t>
            </a:r>
          </a:p>
        </p:txBody>
      </p:sp>
      <p:sp>
        <p:nvSpPr>
          <p:cNvPr id="3" name="Slide Number Placeholder 2">
            <a:extLst>
              <a:ext uri="{FF2B5EF4-FFF2-40B4-BE49-F238E27FC236}">
                <a16:creationId xmlns:a16="http://schemas.microsoft.com/office/drawing/2014/main" id="{81729158-2700-2107-E01B-8F9502E627EE}"/>
              </a:ext>
            </a:extLst>
          </p:cNvPr>
          <p:cNvSpPr>
            <a:spLocks noGrp="1"/>
          </p:cNvSpPr>
          <p:nvPr>
            <p:ph type="sldNum" sz="quarter" idx="12"/>
          </p:nvPr>
        </p:nvSpPr>
        <p:spPr/>
        <p:txBody>
          <a:bodyPr/>
          <a:lstStyle/>
          <a:p>
            <a:fld id="{A029A0F6-2DF9-4192-8F5C-F504453B3B85}" type="slidenum">
              <a:rPr lang="en-US" smtClean="0"/>
              <a:t>54</a:t>
            </a:fld>
            <a:endParaRPr lang="en-US"/>
          </a:p>
        </p:txBody>
      </p:sp>
    </p:spTree>
    <p:extLst>
      <p:ext uri="{BB962C8B-B14F-4D97-AF65-F5344CB8AC3E}">
        <p14:creationId xmlns:p14="http://schemas.microsoft.com/office/powerpoint/2010/main" val="6843181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973864-37B2-4218-B5AB-13422F6C900E}"/>
              </a:ext>
            </a:extLst>
          </p:cNvPr>
          <p:cNvSpPr>
            <a:spLocks noGrp="1"/>
          </p:cNvSpPr>
          <p:nvPr>
            <p:ph type="title"/>
          </p:nvPr>
        </p:nvSpPr>
        <p:spPr/>
        <p:txBody>
          <a:bodyPr/>
          <a:lstStyle/>
          <a:p>
            <a:r>
              <a:rPr lang="en-US" dirty="0"/>
              <a:t>For loop</a:t>
            </a:r>
          </a:p>
        </p:txBody>
      </p:sp>
      <p:sp>
        <p:nvSpPr>
          <p:cNvPr id="5" name="Content Placeholder 4">
            <a:extLst>
              <a:ext uri="{FF2B5EF4-FFF2-40B4-BE49-F238E27FC236}">
                <a16:creationId xmlns:a16="http://schemas.microsoft.com/office/drawing/2014/main" id="{D24AABD0-C6B0-4F39-B95F-43F40D614F29}"/>
              </a:ext>
            </a:extLst>
          </p:cNvPr>
          <p:cNvSpPr>
            <a:spLocks noGrp="1"/>
          </p:cNvSpPr>
          <p:nvPr>
            <p:ph idx="1"/>
          </p:nvPr>
        </p:nvSpPr>
        <p:spPr/>
        <p:txBody>
          <a:bodyPr/>
          <a:lstStyle/>
          <a:p>
            <a:r>
              <a:rPr lang="en-US" dirty="0"/>
              <a:t>The for statement in Python is a bit different from what you usually use in other programming languages. </a:t>
            </a:r>
          </a:p>
          <a:p>
            <a:r>
              <a:rPr lang="en-US" dirty="0"/>
              <a:t>Rather than iterating over a numeric progression, Python’s for statement iterates over the items of any </a:t>
            </a:r>
            <a:r>
              <a:rPr lang="en-US" dirty="0" err="1"/>
              <a:t>iterable</a:t>
            </a:r>
            <a:r>
              <a:rPr lang="en-US" dirty="0"/>
              <a:t> (list, tuple, dictionary, set, or string). </a:t>
            </a:r>
          </a:p>
          <a:p>
            <a:r>
              <a:rPr lang="en-US" dirty="0"/>
              <a:t>The items are iterated in the order that they appear in the </a:t>
            </a:r>
            <a:r>
              <a:rPr lang="en-US" dirty="0" err="1"/>
              <a:t>iterable</a:t>
            </a:r>
            <a:r>
              <a:rPr lang="en-US" dirty="0"/>
              <a:t>.</a:t>
            </a:r>
          </a:p>
        </p:txBody>
      </p:sp>
      <p:sp>
        <p:nvSpPr>
          <p:cNvPr id="2" name="Slide Number Placeholder 1">
            <a:extLst>
              <a:ext uri="{FF2B5EF4-FFF2-40B4-BE49-F238E27FC236}">
                <a16:creationId xmlns:a16="http://schemas.microsoft.com/office/drawing/2014/main" id="{43F693E4-F295-CC78-6B3E-D4EA34E5AF9F}"/>
              </a:ext>
            </a:extLst>
          </p:cNvPr>
          <p:cNvSpPr>
            <a:spLocks noGrp="1"/>
          </p:cNvSpPr>
          <p:nvPr>
            <p:ph type="sldNum" sz="quarter" idx="12"/>
          </p:nvPr>
        </p:nvSpPr>
        <p:spPr/>
        <p:txBody>
          <a:bodyPr/>
          <a:lstStyle/>
          <a:p>
            <a:fld id="{A029A0F6-2DF9-4192-8F5C-F504453B3B85}" type="slidenum">
              <a:rPr lang="en-US" smtClean="0"/>
              <a:t>55</a:t>
            </a:fld>
            <a:endParaRPr lang="en-US"/>
          </a:p>
        </p:txBody>
      </p:sp>
    </p:spTree>
    <p:extLst>
      <p:ext uri="{BB962C8B-B14F-4D97-AF65-F5344CB8AC3E}">
        <p14:creationId xmlns:p14="http://schemas.microsoft.com/office/powerpoint/2010/main" val="33594120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FEFDB-8C34-462E-A366-8EF91A561895}"/>
              </a:ext>
            </a:extLst>
          </p:cNvPr>
          <p:cNvSpPr>
            <a:spLocks noGrp="1"/>
          </p:cNvSpPr>
          <p:nvPr>
            <p:ph type="title"/>
          </p:nvPr>
        </p:nvSpPr>
        <p:spPr>
          <a:xfrm>
            <a:off x="1069848" y="457200"/>
            <a:ext cx="10058400" cy="1609344"/>
          </a:xfrm>
        </p:spPr>
        <p:txBody>
          <a:bodyPr/>
          <a:lstStyle/>
          <a:p>
            <a:r>
              <a:rPr lang="en-US" dirty="0"/>
              <a:t>For loop contd.</a:t>
            </a:r>
          </a:p>
        </p:txBody>
      </p:sp>
      <p:pic>
        <p:nvPicPr>
          <p:cNvPr id="5" name="Content Placeholder 4">
            <a:extLst>
              <a:ext uri="{FF2B5EF4-FFF2-40B4-BE49-F238E27FC236}">
                <a16:creationId xmlns:a16="http://schemas.microsoft.com/office/drawing/2014/main" id="{6DE56B89-91C2-4388-B45C-9978B373750D}"/>
              </a:ext>
            </a:extLst>
          </p:cNvPr>
          <p:cNvPicPr>
            <a:picLocks noGrp="1" noChangeAspect="1"/>
          </p:cNvPicPr>
          <p:nvPr>
            <p:ph idx="1"/>
          </p:nvPr>
        </p:nvPicPr>
        <p:blipFill>
          <a:blip r:embed="rId2"/>
          <a:stretch>
            <a:fillRect/>
          </a:stretch>
        </p:blipFill>
        <p:spPr>
          <a:xfrm>
            <a:off x="1044367" y="1716007"/>
            <a:ext cx="6504992" cy="4020399"/>
          </a:xfrm>
        </p:spPr>
      </p:pic>
      <p:pic>
        <p:nvPicPr>
          <p:cNvPr id="7" name="Picture 6">
            <a:extLst>
              <a:ext uri="{FF2B5EF4-FFF2-40B4-BE49-F238E27FC236}">
                <a16:creationId xmlns:a16="http://schemas.microsoft.com/office/drawing/2014/main" id="{F8453364-7DEE-4FCC-B19F-155BC004211C}"/>
              </a:ext>
            </a:extLst>
          </p:cNvPr>
          <p:cNvPicPr>
            <a:picLocks noChangeAspect="1"/>
          </p:cNvPicPr>
          <p:nvPr/>
        </p:nvPicPr>
        <p:blipFill>
          <a:blip r:embed="rId3"/>
          <a:stretch>
            <a:fillRect/>
          </a:stretch>
        </p:blipFill>
        <p:spPr>
          <a:xfrm>
            <a:off x="7574840" y="966500"/>
            <a:ext cx="4475112" cy="5700353"/>
          </a:xfrm>
          <a:prstGeom prst="rect">
            <a:avLst/>
          </a:prstGeom>
        </p:spPr>
      </p:pic>
      <p:sp>
        <p:nvSpPr>
          <p:cNvPr id="3" name="Slide Number Placeholder 2">
            <a:extLst>
              <a:ext uri="{FF2B5EF4-FFF2-40B4-BE49-F238E27FC236}">
                <a16:creationId xmlns:a16="http://schemas.microsoft.com/office/drawing/2014/main" id="{59BCB9BB-381C-8D5E-ECE6-C865873C8716}"/>
              </a:ext>
            </a:extLst>
          </p:cNvPr>
          <p:cNvSpPr>
            <a:spLocks noGrp="1"/>
          </p:cNvSpPr>
          <p:nvPr>
            <p:ph type="sldNum" sz="quarter" idx="12"/>
          </p:nvPr>
        </p:nvSpPr>
        <p:spPr/>
        <p:txBody>
          <a:bodyPr/>
          <a:lstStyle/>
          <a:p>
            <a:fld id="{A029A0F6-2DF9-4192-8F5C-F504453B3B85}" type="slidenum">
              <a:rPr lang="en-US" smtClean="0"/>
              <a:t>56</a:t>
            </a:fld>
            <a:endParaRPr lang="en-US"/>
          </a:p>
        </p:txBody>
      </p:sp>
    </p:spTree>
    <p:extLst>
      <p:ext uri="{BB962C8B-B14F-4D97-AF65-F5344CB8AC3E}">
        <p14:creationId xmlns:p14="http://schemas.microsoft.com/office/powerpoint/2010/main" val="7435509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D2DBA-610B-4FC1-8CAC-D4226780A7B4}"/>
              </a:ext>
            </a:extLst>
          </p:cNvPr>
          <p:cNvSpPr>
            <a:spLocks noGrp="1"/>
          </p:cNvSpPr>
          <p:nvPr>
            <p:ph type="title"/>
          </p:nvPr>
        </p:nvSpPr>
        <p:spPr/>
        <p:txBody>
          <a:bodyPr/>
          <a:lstStyle/>
          <a:p>
            <a:r>
              <a:rPr lang="en-US" dirty="0"/>
              <a:t>Break &amp; continue in for loop</a:t>
            </a:r>
          </a:p>
        </p:txBody>
      </p:sp>
      <p:pic>
        <p:nvPicPr>
          <p:cNvPr id="5" name="Content Placeholder 4">
            <a:extLst>
              <a:ext uri="{FF2B5EF4-FFF2-40B4-BE49-F238E27FC236}">
                <a16:creationId xmlns:a16="http://schemas.microsoft.com/office/drawing/2014/main" id="{A7F837D2-F558-4E47-9AB7-2C9F27F7485D}"/>
              </a:ext>
            </a:extLst>
          </p:cNvPr>
          <p:cNvPicPr>
            <a:picLocks noGrp="1" noChangeAspect="1"/>
          </p:cNvPicPr>
          <p:nvPr>
            <p:ph idx="1"/>
          </p:nvPr>
        </p:nvPicPr>
        <p:blipFill>
          <a:blip r:embed="rId2"/>
          <a:stretch>
            <a:fillRect/>
          </a:stretch>
        </p:blipFill>
        <p:spPr>
          <a:xfrm>
            <a:off x="1069848" y="2062189"/>
            <a:ext cx="5358085" cy="2608542"/>
          </a:xfrm>
        </p:spPr>
      </p:pic>
      <p:pic>
        <p:nvPicPr>
          <p:cNvPr id="7" name="Picture 6">
            <a:extLst>
              <a:ext uri="{FF2B5EF4-FFF2-40B4-BE49-F238E27FC236}">
                <a16:creationId xmlns:a16="http://schemas.microsoft.com/office/drawing/2014/main" id="{825A464D-E430-4FBB-8108-63AE741436A4}"/>
              </a:ext>
            </a:extLst>
          </p:cNvPr>
          <p:cNvPicPr>
            <a:picLocks noChangeAspect="1"/>
          </p:cNvPicPr>
          <p:nvPr/>
        </p:nvPicPr>
        <p:blipFill>
          <a:blip r:embed="rId3"/>
          <a:stretch>
            <a:fillRect/>
          </a:stretch>
        </p:blipFill>
        <p:spPr>
          <a:xfrm>
            <a:off x="6619566" y="2062188"/>
            <a:ext cx="5549718" cy="2608542"/>
          </a:xfrm>
          <a:prstGeom prst="rect">
            <a:avLst/>
          </a:prstGeom>
        </p:spPr>
      </p:pic>
      <p:sp>
        <p:nvSpPr>
          <p:cNvPr id="3" name="Slide Number Placeholder 2">
            <a:extLst>
              <a:ext uri="{FF2B5EF4-FFF2-40B4-BE49-F238E27FC236}">
                <a16:creationId xmlns:a16="http://schemas.microsoft.com/office/drawing/2014/main" id="{67CEFC88-8BF0-63C0-CB66-C36A1F8E7FDC}"/>
              </a:ext>
            </a:extLst>
          </p:cNvPr>
          <p:cNvSpPr>
            <a:spLocks noGrp="1"/>
          </p:cNvSpPr>
          <p:nvPr>
            <p:ph type="sldNum" sz="quarter" idx="12"/>
          </p:nvPr>
        </p:nvSpPr>
        <p:spPr/>
        <p:txBody>
          <a:bodyPr/>
          <a:lstStyle/>
          <a:p>
            <a:fld id="{A029A0F6-2DF9-4192-8F5C-F504453B3B85}" type="slidenum">
              <a:rPr lang="en-US" smtClean="0"/>
              <a:t>57</a:t>
            </a:fld>
            <a:endParaRPr lang="en-US"/>
          </a:p>
        </p:txBody>
      </p:sp>
    </p:spTree>
    <p:extLst>
      <p:ext uri="{BB962C8B-B14F-4D97-AF65-F5344CB8AC3E}">
        <p14:creationId xmlns:p14="http://schemas.microsoft.com/office/powerpoint/2010/main" val="16741370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BFF14-0955-476C-963C-26A61B934003}"/>
              </a:ext>
            </a:extLst>
          </p:cNvPr>
          <p:cNvSpPr>
            <a:spLocks noGrp="1"/>
          </p:cNvSpPr>
          <p:nvPr>
            <p:ph type="title"/>
          </p:nvPr>
        </p:nvSpPr>
        <p:spPr>
          <a:xfrm>
            <a:off x="1069848" y="457200"/>
            <a:ext cx="10058400" cy="1609344"/>
          </a:xfrm>
        </p:spPr>
        <p:txBody>
          <a:bodyPr/>
          <a:lstStyle/>
          <a:p>
            <a:r>
              <a:rPr lang="en-US" dirty="0"/>
              <a:t>Using range functions</a:t>
            </a:r>
          </a:p>
        </p:txBody>
      </p:sp>
      <p:sp>
        <p:nvSpPr>
          <p:cNvPr id="4" name="Content Placeholder 3">
            <a:extLst>
              <a:ext uri="{FF2B5EF4-FFF2-40B4-BE49-F238E27FC236}">
                <a16:creationId xmlns:a16="http://schemas.microsoft.com/office/drawing/2014/main" id="{E3624D05-F861-4516-BD25-3A8598066013}"/>
              </a:ext>
            </a:extLst>
          </p:cNvPr>
          <p:cNvSpPr>
            <a:spLocks noGrp="1"/>
          </p:cNvSpPr>
          <p:nvPr>
            <p:ph sz="half" idx="1"/>
          </p:nvPr>
        </p:nvSpPr>
        <p:spPr/>
        <p:txBody>
          <a:bodyPr/>
          <a:lstStyle/>
          <a:p>
            <a:r>
              <a:rPr lang="en-US" dirty="0"/>
              <a:t>The range(</a:t>
            </a:r>
            <a:r>
              <a:rPr lang="en-US" dirty="0" err="1"/>
              <a:t>start,stop,step</a:t>
            </a:r>
            <a:r>
              <a:rPr lang="en-US" dirty="0"/>
              <a:t>) function generates a sequence of numbers from 0 up to (but not including) specified number.</a:t>
            </a:r>
          </a:p>
        </p:txBody>
      </p:sp>
      <p:pic>
        <p:nvPicPr>
          <p:cNvPr id="7" name="Picture 6">
            <a:extLst>
              <a:ext uri="{FF2B5EF4-FFF2-40B4-BE49-F238E27FC236}">
                <a16:creationId xmlns:a16="http://schemas.microsoft.com/office/drawing/2014/main" id="{DD3EF9D8-C42E-48C2-9F87-DF0ADF72A647}"/>
              </a:ext>
            </a:extLst>
          </p:cNvPr>
          <p:cNvPicPr>
            <a:picLocks noChangeAspect="1"/>
          </p:cNvPicPr>
          <p:nvPr/>
        </p:nvPicPr>
        <p:blipFill>
          <a:blip r:embed="rId2"/>
          <a:stretch>
            <a:fillRect/>
          </a:stretch>
        </p:blipFill>
        <p:spPr>
          <a:xfrm>
            <a:off x="1088136" y="3447909"/>
            <a:ext cx="3830626" cy="2336410"/>
          </a:xfrm>
          <a:prstGeom prst="rect">
            <a:avLst/>
          </a:prstGeom>
        </p:spPr>
      </p:pic>
      <p:pic>
        <p:nvPicPr>
          <p:cNvPr id="9" name="Picture 8">
            <a:extLst>
              <a:ext uri="{FF2B5EF4-FFF2-40B4-BE49-F238E27FC236}">
                <a16:creationId xmlns:a16="http://schemas.microsoft.com/office/drawing/2014/main" id="{325C8EE4-6076-47D0-AE81-3B24BFFC3DFB}"/>
              </a:ext>
            </a:extLst>
          </p:cNvPr>
          <p:cNvPicPr>
            <a:picLocks noChangeAspect="1"/>
          </p:cNvPicPr>
          <p:nvPr/>
        </p:nvPicPr>
        <p:blipFill>
          <a:blip r:embed="rId3"/>
          <a:stretch>
            <a:fillRect/>
          </a:stretch>
        </p:blipFill>
        <p:spPr>
          <a:xfrm>
            <a:off x="5824728" y="2032740"/>
            <a:ext cx="5415412" cy="1680345"/>
          </a:xfrm>
          <a:prstGeom prst="rect">
            <a:avLst/>
          </a:prstGeom>
        </p:spPr>
      </p:pic>
      <p:pic>
        <p:nvPicPr>
          <p:cNvPr id="11" name="Picture 10">
            <a:extLst>
              <a:ext uri="{FF2B5EF4-FFF2-40B4-BE49-F238E27FC236}">
                <a16:creationId xmlns:a16="http://schemas.microsoft.com/office/drawing/2014/main" id="{08596D12-7117-4AAA-B7D9-6CB894DC6A9B}"/>
              </a:ext>
            </a:extLst>
          </p:cNvPr>
          <p:cNvPicPr>
            <a:picLocks noChangeAspect="1"/>
          </p:cNvPicPr>
          <p:nvPr/>
        </p:nvPicPr>
        <p:blipFill>
          <a:blip r:embed="rId4"/>
          <a:stretch>
            <a:fillRect/>
          </a:stretch>
        </p:blipFill>
        <p:spPr>
          <a:xfrm>
            <a:off x="5824728" y="3713085"/>
            <a:ext cx="3288514" cy="1402727"/>
          </a:xfrm>
          <a:prstGeom prst="rect">
            <a:avLst/>
          </a:prstGeom>
        </p:spPr>
      </p:pic>
      <p:pic>
        <p:nvPicPr>
          <p:cNvPr id="13" name="Picture 12">
            <a:extLst>
              <a:ext uri="{FF2B5EF4-FFF2-40B4-BE49-F238E27FC236}">
                <a16:creationId xmlns:a16="http://schemas.microsoft.com/office/drawing/2014/main" id="{2BA96160-8AB6-4903-A87F-70C58B9826F6}"/>
              </a:ext>
            </a:extLst>
          </p:cNvPr>
          <p:cNvPicPr>
            <a:picLocks noChangeAspect="1"/>
          </p:cNvPicPr>
          <p:nvPr/>
        </p:nvPicPr>
        <p:blipFill>
          <a:blip r:embed="rId5"/>
          <a:stretch>
            <a:fillRect/>
          </a:stretch>
        </p:blipFill>
        <p:spPr>
          <a:xfrm>
            <a:off x="5824728" y="5176276"/>
            <a:ext cx="3472055" cy="1524118"/>
          </a:xfrm>
          <a:prstGeom prst="rect">
            <a:avLst/>
          </a:prstGeom>
        </p:spPr>
      </p:pic>
      <p:sp>
        <p:nvSpPr>
          <p:cNvPr id="3" name="Slide Number Placeholder 2">
            <a:extLst>
              <a:ext uri="{FF2B5EF4-FFF2-40B4-BE49-F238E27FC236}">
                <a16:creationId xmlns:a16="http://schemas.microsoft.com/office/drawing/2014/main" id="{0F86BEEE-AD61-1DDD-A042-3BFEC5E1FFF4}"/>
              </a:ext>
            </a:extLst>
          </p:cNvPr>
          <p:cNvSpPr>
            <a:spLocks noGrp="1"/>
          </p:cNvSpPr>
          <p:nvPr>
            <p:ph type="sldNum" sz="quarter" idx="12"/>
          </p:nvPr>
        </p:nvSpPr>
        <p:spPr/>
        <p:txBody>
          <a:bodyPr/>
          <a:lstStyle/>
          <a:p>
            <a:fld id="{A029A0F6-2DF9-4192-8F5C-F504453B3B85}" type="slidenum">
              <a:rPr lang="en-US" smtClean="0"/>
              <a:t>58</a:t>
            </a:fld>
            <a:endParaRPr lang="en-US"/>
          </a:p>
        </p:txBody>
      </p:sp>
    </p:spTree>
    <p:extLst>
      <p:ext uri="{BB962C8B-B14F-4D97-AF65-F5344CB8AC3E}">
        <p14:creationId xmlns:p14="http://schemas.microsoft.com/office/powerpoint/2010/main" val="26107655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EFA5464-0728-AF42-7715-08FEFEA03D4F}"/>
              </a:ext>
            </a:extLst>
          </p:cNvPr>
          <p:cNvSpPr>
            <a:spLocks noGrp="1"/>
          </p:cNvSpPr>
          <p:nvPr>
            <p:ph type="title"/>
          </p:nvPr>
        </p:nvSpPr>
        <p:spPr/>
        <p:txBody>
          <a:bodyPr/>
          <a:lstStyle/>
          <a:p>
            <a:r>
              <a:rPr lang="en-US" dirty="0"/>
              <a:t>Lets do coding</a:t>
            </a:r>
          </a:p>
        </p:txBody>
      </p:sp>
      <p:sp>
        <p:nvSpPr>
          <p:cNvPr id="5" name="Slide Number Placeholder 4">
            <a:extLst>
              <a:ext uri="{FF2B5EF4-FFF2-40B4-BE49-F238E27FC236}">
                <a16:creationId xmlns:a16="http://schemas.microsoft.com/office/drawing/2014/main" id="{5CAB4E70-F1FF-3EF1-D49E-D0600E74F216}"/>
              </a:ext>
            </a:extLst>
          </p:cNvPr>
          <p:cNvSpPr>
            <a:spLocks noGrp="1"/>
          </p:cNvSpPr>
          <p:nvPr>
            <p:ph type="sldNum" sz="quarter" idx="12"/>
          </p:nvPr>
        </p:nvSpPr>
        <p:spPr/>
        <p:txBody>
          <a:bodyPr/>
          <a:lstStyle/>
          <a:p>
            <a:fld id="{A029A0F6-2DF9-4192-8F5C-F504453B3B85}" type="slidenum">
              <a:rPr lang="en-US" smtClean="0"/>
              <a:t>59</a:t>
            </a:fld>
            <a:endParaRPr lang="en-US"/>
          </a:p>
        </p:txBody>
      </p:sp>
    </p:spTree>
    <p:extLst>
      <p:ext uri="{BB962C8B-B14F-4D97-AF65-F5344CB8AC3E}">
        <p14:creationId xmlns:p14="http://schemas.microsoft.com/office/powerpoint/2010/main" val="3559863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D0D05-F93E-40AD-A014-AC9328315DBD}"/>
              </a:ext>
            </a:extLst>
          </p:cNvPr>
          <p:cNvSpPr>
            <a:spLocks noGrp="1"/>
          </p:cNvSpPr>
          <p:nvPr>
            <p:ph type="title"/>
          </p:nvPr>
        </p:nvSpPr>
        <p:spPr/>
        <p:txBody>
          <a:bodyPr/>
          <a:lstStyle/>
          <a:p>
            <a:r>
              <a:rPr lang="en-US" dirty="0"/>
              <a:t>Why python programming?</a:t>
            </a:r>
          </a:p>
        </p:txBody>
      </p:sp>
      <p:sp>
        <p:nvSpPr>
          <p:cNvPr id="3" name="Content Placeholder 2">
            <a:extLst>
              <a:ext uri="{FF2B5EF4-FFF2-40B4-BE49-F238E27FC236}">
                <a16:creationId xmlns:a16="http://schemas.microsoft.com/office/drawing/2014/main" id="{2F3F06CD-FDD0-49EA-B348-9D72CFD1D56D}"/>
              </a:ext>
            </a:extLst>
          </p:cNvPr>
          <p:cNvSpPr>
            <a:spLocks noGrp="1"/>
          </p:cNvSpPr>
          <p:nvPr>
            <p:ph idx="1"/>
          </p:nvPr>
        </p:nvSpPr>
        <p:spPr/>
        <p:txBody>
          <a:bodyPr>
            <a:normAutofit/>
          </a:bodyPr>
          <a:lstStyle/>
          <a:p>
            <a:r>
              <a:rPr lang="en-US" dirty="0"/>
              <a:t> Easy to learn – Beginner's programming language </a:t>
            </a:r>
          </a:p>
          <a:p>
            <a:r>
              <a:rPr lang="en-US" dirty="0"/>
              <a:t> Cross-platform Interpreted Language </a:t>
            </a:r>
          </a:p>
          <a:p>
            <a:r>
              <a:rPr lang="en-US" dirty="0"/>
              <a:t> Clean and Elegant Syntax </a:t>
            </a:r>
          </a:p>
          <a:p>
            <a:r>
              <a:rPr lang="en-US" dirty="0"/>
              <a:t> Free and Open source </a:t>
            </a:r>
          </a:p>
          <a:p>
            <a:r>
              <a:rPr lang="en-US" dirty="0"/>
              <a:t> Large Standard Library </a:t>
            </a:r>
          </a:p>
          <a:p>
            <a:r>
              <a:rPr lang="en-US" dirty="0"/>
              <a:t>High Level Language</a:t>
            </a:r>
          </a:p>
          <a:p>
            <a:r>
              <a:rPr lang="en-US" dirty="0"/>
              <a:t>General purpose Language</a:t>
            </a:r>
          </a:p>
          <a:p>
            <a:r>
              <a:rPr lang="en-US" dirty="0"/>
              <a:t>Object-Oriented Programming Language</a:t>
            </a:r>
          </a:p>
          <a:p>
            <a:r>
              <a:rPr lang="en-US" dirty="0"/>
              <a:t> Integrated – Easily integrated with C, C++, JAVA, etc.. </a:t>
            </a:r>
          </a:p>
        </p:txBody>
      </p:sp>
      <p:sp>
        <p:nvSpPr>
          <p:cNvPr id="4" name="Slide Number Placeholder 3">
            <a:extLst>
              <a:ext uri="{FF2B5EF4-FFF2-40B4-BE49-F238E27FC236}">
                <a16:creationId xmlns:a16="http://schemas.microsoft.com/office/drawing/2014/main" id="{8078DC79-2C75-7934-9DCC-6A068AB46CF4}"/>
              </a:ext>
            </a:extLst>
          </p:cNvPr>
          <p:cNvSpPr>
            <a:spLocks noGrp="1"/>
          </p:cNvSpPr>
          <p:nvPr>
            <p:ph type="sldNum" sz="quarter" idx="12"/>
          </p:nvPr>
        </p:nvSpPr>
        <p:spPr/>
        <p:txBody>
          <a:bodyPr/>
          <a:lstStyle/>
          <a:p>
            <a:fld id="{A029A0F6-2DF9-4192-8F5C-F504453B3B85}" type="slidenum">
              <a:rPr lang="en-US" smtClean="0"/>
              <a:t>6</a:t>
            </a:fld>
            <a:endParaRPr lang="en-US"/>
          </a:p>
        </p:txBody>
      </p:sp>
    </p:spTree>
    <p:extLst>
      <p:ext uri="{BB962C8B-B14F-4D97-AF65-F5344CB8AC3E}">
        <p14:creationId xmlns:p14="http://schemas.microsoft.com/office/powerpoint/2010/main" val="24623112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8E6DC-7A3F-4417-A795-BDA28D6AED6A}"/>
              </a:ext>
            </a:extLst>
          </p:cNvPr>
          <p:cNvSpPr>
            <a:spLocks noGrp="1"/>
          </p:cNvSpPr>
          <p:nvPr>
            <p:ph type="title"/>
          </p:nvPr>
        </p:nvSpPr>
        <p:spPr/>
        <p:txBody>
          <a:bodyPr/>
          <a:lstStyle/>
          <a:p>
            <a:r>
              <a:rPr lang="en-US" dirty="0"/>
              <a:t>User defined functions</a:t>
            </a:r>
          </a:p>
        </p:txBody>
      </p:sp>
      <p:sp>
        <p:nvSpPr>
          <p:cNvPr id="3" name="Text Placeholder 2">
            <a:extLst>
              <a:ext uri="{FF2B5EF4-FFF2-40B4-BE49-F238E27FC236}">
                <a16:creationId xmlns:a16="http://schemas.microsoft.com/office/drawing/2014/main" id="{84AB8F78-03CA-4C53-8D19-79658448E496}"/>
              </a:ext>
            </a:extLst>
          </p:cNvPr>
          <p:cNvSpPr>
            <a:spLocks noGrp="1"/>
          </p:cNvSpPr>
          <p:nvPr>
            <p:ph type="body" idx="1"/>
          </p:nvPr>
        </p:nvSpPr>
        <p:spPr/>
        <p:txBody>
          <a:bodyPr/>
          <a:lstStyle/>
          <a:p>
            <a:r>
              <a:rPr lang="en-US" dirty="0"/>
              <a:t>Python Functions</a:t>
            </a:r>
          </a:p>
        </p:txBody>
      </p:sp>
      <p:sp>
        <p:nvSpPr>
          <p:cNvPr id="4" name="Slide Number Placeholder 3">
            <a:extLst>
              <a:ext uri="{FF2B5EF4-FFF2-40B4-BE49-F238E27FC236}">
                <a16:creationId xmlns:a16="http://schemas.microsoft.com/office/drawing/2014/main" id="{E9A5EDE4-0560-13A6-6969-F269EE6C696A}"/>
              </a:ext>
            </a:extLst>
          </p:cNvPr>
          <p:cNvSpPr>
            <a:spLocks noGrp="1"/>
          </p:cNvSpPr>
          <p:nvPr>
            <p:ph type="sldNum" sz="quarter" idx="12"/>
          </p:nvPr>
        </p:nvSpPr>
        <p:spPr/>
        <p:txBody>
          <a:bodyPr/>
          <a:lstStyle/>
          <a:p>
            <a:fld id="{A029A0F6-2DF9-4192-8F5C-F504453B3B85}" type="slidenum">
              <a:rPr lang="en-US" smtClean="0"/>
              <a:t>60</a:t>
            </a:fld>
            <a:endParaRPr lang="en-US"/>
          </a:p>
        </p:txBody>
      </p:sp>
    </p:spTree>
    <p:extLst>
      <p:ext uri="{BB962C8B-B14F-4D97-AF65-F5344CB8AC3E}">
        <p14:creationId xmlns:p14="http://schemas.microsoft.com/office/powerpoint/2010/main" val="37964583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3A03CF-2962-4997-8BF1-634CD752C067}"/>
              </a:ext>
            </a:extLst>
          </p:cNvPr>
          <p:cNvSpPr>
            <a:spLocks noGrp="1"/>
          </p:cNvSpPr>
          <p:nvPr>
            <p:ph type="title"/>
          </p:nvPr>
        </p:nvSpPr>
        <p:spPr/>
        <p:txBody>
          <a:bodyPr/>
          <a:lstStyle/>
          <a:p>
            <a:r>
              <a:rPr lang="en-US" dirty="0"/>
              <a:t>Python user defined functions</a:t>
            </a:r>
          </a:p>
        </p:txBody>
      </p:sp>
      <p:sp>
        <p:nvSpPr>
          <p:cNvPr id="5" name="Content Placeholder 4">
            <a:extLst>
              <a:ext uri="{FF2B5EF4-FFF2-40B4-BE49-F238E27FC236}">
                <a16:creationId xmlns:a16="http://schemas.microsoft.com/office/drawing/2014/main" id="{0922F1EE-684F-4DD6-BE76-C352CD65FD42}"/>
              </a:ext>
            </a:extLst>
          </p:cNvPr>
          <p:cNvSpPr>
            <a:spLocks noGrp="1"/>
          </p:cNvSpPr>
          <p:nvPr>
            <p:ph idx="1"/>
          </p:nvPr>
        </p:nvSpPr>
        <p:spPr/>
        <p:txBody>
          <a:bodyPr>
            <a:normAutofit fontScale="92500" lnSpcReduction="20000"/>
          </a:bodyPr>
          <a:lstStyle/>
          <a:p>
            <a:r>
              <a:rPr lang="en-US" dirty="0"/>
              <a:t>A block of code which only runs when it is called. </a:t>
            </a:r>
          </a:p>
          <a:p>
            <a:r>
              <a:rPr lang="en-US" dirty="0"/>
              <a:t>Enables code reusability. </a:t>
            </a:r>
          </a:p>
          <a:p>
            <a:r>
              <a:rPr lang="en-US" dirty="0"/>
              <a:t>We can pass data, known as parameters. </a:t>
            </a:r>
          </a:p>
          <a:p>
            <a:r>
              <a:rPr lang="en-US" dirty="0"/>
              <a:t>A function can return data as a result. </a:t>
            </a:r>
          </a:p>
          <a:p>
            <a:r>
              <a:rPr lang="en-US" dirty="0"/>
              <a:t>We use def keyword to create a function. </a:t>
            </a:r>
          </a:p>
          <a:p>
            <a:r>
              <a:rPr lang="en-US" dirty="0"/>
              <a:t>A block is created, So pay attention to Indentations. </a:t>
            </a:r>
          </a:p>
          <a:p>
            <a:r>
              <a:rPr lang="en-US" dirty="0"/>
              <a:t>Build to perform a specific task. </a:t>
            </a:r>
          </a:p>
          <a:p>
            <a:r>
              <a:rPr lang="en-US" dirty="0"/>
              <a:t>Types of Functions </a:t>
            </a:r>
          </a:p>
          <a:p>
            <a:pPr lvl="1"/>
            <a:r>
              <a:rPr lang="en-US" dirty="0"/>
              <a:t>Parameterized and Non Parameterized functions </a:t>
            </a:r>
          </a:p>
          <a:p>
            <a:pPr lvl="1"/>
            <a:r>
              <a:rPr lang="en-US" dirty="0"/>
              <a:t>Anonymous Functions/Lambda Expressions </a:t>
            </a:r>
          </a:p>
          <a:p>
            <a:pPr lvl="1"/>
            <a:r>
              <a:rPr lang="en-US" dirty="0"/>
              <a:t>Generator Functions </a:t>
            </a:r>
          </a:p>
          <a:p>
            <a:pPr lvl="1"/>
            <a:r>
              <a:rPr lang="en-US" dirty="0"/>
              <a:t>Decorator Functions</a:t>
            </a:r>
          </a:p>
        </p:txBody>
      </p:sp>
      <p:sp>
        <p:nvSpPr>
          <p:cNvPr id="2" name="Slide Number Placeholder 1">
            <a:extLst>
              <a:ext uri="{FF2B5EF4-FFF2-40B4-BE49-F238E27FC236}">
                <a16:creationId xmlns:a16="http://schemas.microsoft.com/office/drawing/2014/main" id="{DAB894C8-A1BE-ECA2-F939-AA764588678C}"/>
              </a:ext>
            </a:extLst>
          </p:cNvPr>
          <p:cNvSpPr>
            <a:spLocks noGrp="1"/>
          </p:cNvSpPr>
          <p:nvPr>
            <p:ph type="sldNum" sz="quarter" idx="12"/>
          </p:nvPr>
        </p:nvSpPr>
        <p:spPr/>
        <p:txBody>
          <a:bodyPr/>
          <a:lstStyle/>
          <a:p>
            <a:fld id="{A029A0F6-2DF9-4192-8F5C-F504453B3B85}" type="slidenum">
              <a:rPr lang="en-US" smtClean="0"/>
              <a:t>61</a:t>
            </a:fld>
            <a:endParaRPr lang="en-US"/>
          </a:p>
        </p:txBody>
      </p:sp>
    </p:spTree>
    <p:extLst>
      <p:ext uri="{BB962C8B-B14F-4D97-AF65-F5344CB8AC3E}">
        <p14:creationId xmlns:p14="http://schemas.microsoft.com/office/powerpoint/2010/main" val="32817231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B33F7-1CB3-4CB4-BC13-F56F3FD118EA}"/>
              </a:ext>
            </a:extLst>
          </p:cNvPr>
          <p:cNvSpPr>
            <a:spLocks noGrp="1"/>
          </p:cNvSpPr>
          <p:nvPr>
            <p:ph type="title"/>
          </p:nvPr>
        </p:nvSpPr>
        <p:spPr/>
        <p:txBody>
          <a:bodyPr/>
          <a:lstStyle/>
          <a:p>
            <a:r>
              <a:rPr lang="en-US" dirty="0" err="1"/>
              <a:t>udf</a:t>
            </a:r>
            <a:endParaRPr lang="en-US" dirty="0"/>
          </a:p>
        </p:txBody>
      </p:sp>
      <p:pic>
        <p:nvPicPr>
          <p:cNvPr id="5" name="Content Placeholder 4">
            <a:extLst>
              <a:ext uri="{FF2B5EF4-FFF2-40B4-BE49-F238E27FC236}">
                <a16:creationId xmlns:a16="http://schemas.microsoft.com/office/drawing/2014/main" id="{34692E2B-B68F-432B-8460-466D859E17C0}"/>
              </a:ext>
            </a:extLst>
          </p:cNvPr>
          <p:cNvPicPr>
            <a:picLocks noGrp="1" noChangeAspect="1"/>
          </p:cNvPicPr>
          <p:nvPr>
            <p:ph sz="half" idx="1"/>
          </p:nvPr>
        </p:nvPicPr>
        <p:blipFill>
          <a:blip r:embed="rId2"/>
          <a:stretch>
            <a:fillRect/>
          </a:stretch>
        </p:blipFill>
        <p:spPr>
          <a:xfrm>
            <a:off x="1063752" y="2093976"/>
            <a:ext cx="5944576" cy="3400429"/>
          </a:xfrm>
        </p:spPr>
      </p:pic>
      <p:sp>
        <p:nvSpPr>
          <p:cNvPr id="6" name="Content Placeholder 5">
            <a:extLst>
              <a:ext uri="{FF2B5EF4-FFF2-40B4-BE49-F238E27FC236}">
                <a16:creationId xmlns:a16="http://schemas.microsoft.com/office/drawing/2014/main" id="{0C294383-5448-4857-9BB1-9D7B1FAC2E81}"/>
              </a:ext>
            </a:extLst>
          </p:cNvPr>
          <p:cNvSpPr>
            <a:spLocks noGrp="1"/>
          </p:cNvSpPr>
          <p:nvPr>
            <p:ph sz="half" idx="2"/>
          </p:nvPr>
        </p:nvSpPr>
        <p:spPr>
          <a:xfrm>
            <a:off x="7437120" y="2093976"/>
            <a:ext cx="4754880" cy="3977640"/>
          </a:xfrm>
        </p:spPr>
        <p:txBody>
          <a:bodyPr/>
          <a:lstStyle/>
          <a:p>
            <a:r>
              <a:rPr lang="en-US" dirty="0"/>
              <a:t>Creating</a:t>
            </a:r>
          </a:p>
          <a:p>
            <a:endParaRPr lang="en-US" dirty="0"/>
          </a:p>
          <a:p>
            <a:endParaRPr lang="en-US" dirty="0"/>
          </a:p>
          <a:p>
            <a:endParaRPr lang="en-US" dirty="0"/>
          </a:p>
          <a:p>
            <a:endParaRPr lang="en-US" dirty="0"/>
          </a:p>
          <a:p>
            <a:r>
              <a:rPr lang="en-US" dirty="0"/>
              <a:t>Calling</a:t>
            </a:r>
          </a:p>
          <a:p>
            <a:pPr marL="0" indent="0">
              <a:buNone/>
            </a:pPr>
            <a:endParaRPr lang="en-US" dirty="0"/>
          </a:p>
        </p:txBody>
      </p:sp>
      <p:pic>
        <p:nvPicPr>
          <p:cNvPr id="8" name="Picture 7">
            <a:extLst>
              <a:ext uri="{FF2B5EF4-FFF2-40B4-BE49-F238E27FC236}">
                <a16:creationId xmlns:a16="http://schemas.microsoft.com/office/drawing/2014/main" id="{037D0C33-A99C-4ECC-8955-61C24A8178AA}"/>
              </a:ext>
            </a:extLst>
          </p:cNvPr>
          <p:cNvPicPr>
            <a:picLocks noChangeAspect="1"/>
          </p:cNvPicPr>
          <p:nvPr/>
        </p:nvPicPr>
        <p:blipFill>
          <a:blip r:embed="rId3"/>
          <a:stretch>
            <a:fillRect/>
          </a:stretch>
        </p:blipFill>
        <p:spPr>
          <a:xfrm>
            <a:off x="7878912" y="2592280"/>
            <a:ext cx="3610681" cy="1005396"/>
          </a:xfrm>
          <a:prstGeom prst="rect">
            <a:avLst/>
          </a:prstGeom>
        </p:spPr>
      </p:pic>
      <p:pic>
        <p:nvPicPr>
          <p:cNvPr id="10" name="Picture 9">
            <a:extLst>
              <a:ext uri="{FF2B5EF4-FFF2-40B4-BE49-F238E27FC236}">
                <a16:creationId xmlns:a16="http://schemas.microsoft.com/office/drawing/2014/main" id="{757C1074-5A1B-44B3-BCCB-29C4E1A237E2}"/>
              </a:ext>
            </a:extLst>
          </p:cNvPr>
          <p:cNvPicPr>
            <a:picLocks noChangeAspect="1"/>
          </p:cNvPicPr>
          <p:nvPr/>
        </p:nvPicPr>
        <p:blipFill>
          <a:blip r:embed="rId4"/>
          <a:stretch>
            <a:fillRect/>
          </a:stretch>
        </p:blipFill>
        <p:spPr>
          <a:xfrm>
            <a:off x="7878912" y="4704322"/>
            <a:ext cx="3135467" cy="1005395"/>
          </a:xfrm>
          <a:prstGeom prst="rect">
            <a:avLst/>
          </a:prstGeom>
        </p:spPr>
      </p:pic>
      <p:sp>
        <p:nvSpPr>
          <p:cNvPr id="3" name="Slide Number Placeholder 2">
            <a:extLst>
              <a:ext uri="{FF2B5EF4-FFF2-40B4-BE49-F238E27FC236}">
                <a16:creationId xmlns:a16="http://schemas.microsoft.com/office/drawing/2014/main" id="{1155809B-015A-AE18-53AE-9EE08BF0616E}"/>
              </a:ext>
            </a:extLst>
          </p:cNvPr>
          <p:cNvSpPr>
            <a:spLocks noGrp="1"/>
          </p:cNvSpPr>
          <p:nvPr>
            <p:ph type="sldNum" sz="quarter" idx="12"/>
          </p:nvPr>
        </p:nvSpPr>
        <p:spPr/>
        <p:txBody>
          <a:bodyPr/>
          <a:lstStyle/>
          <a:p>
            <a:fld id="{A029A0F6-2DF9-4192-8F5C-F504453B3B85}" type="slidenum">
              <a:rPr lang="en-US" smtClean="0"/>
              <a:t>62</a:t>
            </a:fld>
            <a:endParaRPr lang="en-US"/>
          </a:p>
        </p:txBody>
      </p:sp>
    </p:spTree>
    <p:extLst>
      <p:ext uri="{BB962C8B-B14F-4D97-AF65-F5344CB8AC3E}">
        <p14:creationId xmlns:p14="http://schemas.microsoft.com/office/powerpoint/2010/main" val="9085236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17214-D6BD-4396-B5E4-5D6A8B85567E}"/>
              </a:ext>
            </a:extLst>
          </p:cNvPr>
          <p:cNvSpPr>
            <a:spLocks noGrp="1"/>
          </p:cNvSpPr>
          <p:nvPr>
            <p:ph type="title"/>
          </p:nvPr>
        </p:nvSpPr>
        <p:spPr/>
        <p:txBody>
          <a:bodyPr/>
          <a:lstStyle/>
          <a:p>
            <a:r>
              <a:rPr lang="en-US" dirty="0"/>
              <a:t>Return value from functions</a:t>
            </a:r>
          </a:p>
        </p:txBody>
      </p:sp>
      <p:sp>
        <p:nvSpPr>
          <p:cNvPr id="3" name="Content Placeholder 2">
            <a:extLst>
              <a:ext uri="{FF2B5EF4-FFF2-40B4-BE49-F238E27FC236}">
                <a16:creationId xmlns:a16="http://schemas.microsoft.com/office/drawing/2014/main" id="{FF26106E-10B5-4EE3-927C-9F11289C1C5D}"/>
              </a:ext>
            </a:extLst>
          </p:cNvPr>
          <p:cNvSpPr>
            <a:spLocks noGrp="1"/>
          </p:cNvSpPr>
          <p:nvPr>
            <p:ph sz="half" idx="1"/>
          </p:nvPr>
        </p:nvSpPr>
        <p:spPr/>
        <p:txBody>
          <a:bodyPr/>
          <a:lstStyle/>
          <a:p>
            <a:r>
              <a:rPr lang="en-US" dirty="0"/>
              <a:t>To return a value from a function, simply use a return statement. </a:t>
            </a:r>
          </a:p>
          <a:p>
            <a:r>
              <a:rPr lang="en-US" dirty="0"/>
              <a:t>Once a return statement is executed, nothing else in the function body is executed.</a:t>
            </a:r>
          </a:p>
        </p:txBody>
      </p:sp>
      <p:sp>
        <p:nvSpPr>
          <p:cNvPr id="4" name="Content Placeholder 3">
            <a:extLst>
              <a:ext uri="{FF2B5EF4-FFF2-40B4-BE49-F238E27FC236}">
                <a16:creationId xmlns:a16="http://schemas.microsoft.com/office/drawing/2014/main" id="{BA0D1C79-AECD-4F97-BC67-45C941F151E7}"/>
              </a:ext>
            </a:extLst>
          </p:cNvPr>
          <p:cNvSpPr>
            <a:spLocks noGrp="1"/>
          </p:cNvSpPr>
          <p:nvPr>
            <p:ph sz="half" idx="2"/>
          </p:nvPr>
        </p:nvSpPr>
        <p:spPr/>
        <p:txBody>
          <a:bodyPr/>
          <a:lstStyle/>
          <a:p>
            <a:r>
              <a:rPr lang="en-US" dirty="0"/>
              <a:t>Python has the ability to return multiple values, something missing from many other languages. </a:t>
            </a:r>
          </a:p>
          <a:p>
            <a:r>
              <a:rPr lang="en-US" dirty="0"/>
              <a:t>You can do this by separating return values with a comma</a:t>
            </a:r>
          </a:p>
        </p:txBody>
      </p:sp>
      <p:pic>
        <p:nvPicPr>
          <p:cNvPr id="6" name="Picture 5">
            <a:extLst>
              <a:ext uri="{FF2B5EF4-FFF2-40B4-BE49-F238E27FC236}">
                <a16:creationId xmlns:a16="http://schemas.microsoft.com/office/drawing/2014/main" id="{3F4742AE-C110-4AF3-8B68-A19DEDF33542}"/>
              </a:ext>
            </a:extLst>
          </p:cNvPr>
          <p:cNvPicPr>
            <a:picLocks noChangeAspect="1"/>
          </p:cNvPicPr>
          <p:nvPr/>
        </p:nvPicPr>
        <p:blipFill>
          <a:blip r:embed="rId2"/>
          <a:stretch>
            <a:fillRect/>
          </a:stretch>
        </p:blipFill>
        <p:spPr>
          <a:xfrm>
            <a:off x="1069848" y="4183380"/>
            <a:ext cx="2969684" cy="2186126"/>
          </a:xfrm>
          <a:prstGeom prst="rect">
            <a:avLst/>
          </a:prstGeom>
        </p:spPr>
      </p:pic>
      <p:pic>
        <p:nvPicPr>
          <p:cNvPr id="8" name="Picture 7">
            <a:extLst>
              <a:ext uri="{FF2B5EF4-FFF2-40B4-BE49-F238E27FC236}">
                <a16:creationId xmlns:a16="http://schemas.microsoft.com/office/drawing/2014/main" id="{2C266349-8A7A-41EC-A14D-C4410625BC13}"/>
              </a:ext>
            </a:extLst>
          </p:cNvPr>
          <p:cNvPicPr>
            <a:picLocks noChangeAspect="1"/>
          </p:cNvPicPr>
          <p:nvPr/>
        </p:nvPicPr>
        <p:blipFill>
          <a:blip r:embed="rId3"/>
          <a:stretch>
            <a:fillRect/>
          </a:stretch>
        </p:blipFill>
        <p:spPr>
          <a:xfrm>
            <a:off x="6364224" y="3878191"/>
            <a:ext cx="4801462" cy="2514664"/>
          </a:xfrm>
          <a:prstGeom prst="rect">
            <a:avLst/>
          </a:prstGeom>
        </p:spPr>
      </p:pic>
      <p:sp>
        <p:nvSpPr>
          <p:cNvPr id="5" name="Slide Number Placeholder 4">
            <a:extLst>
              <a:ext uri="{FF2B5EF4-FFF2-40B4-BE49-F238E27FC236}">
                <a16:creationId xmlns:a16="http://schemas.microsoft.com/office/drawing/2014/main" id="{F976BB19-1FE2-E647-5B7E-14EF44B57552}"/>
              </a:ext>
            </a:extLst>
          </p:cNvPr>
          <p:cNvSpPr>
            <a:spLocks noGrp="1"/>
          </p:cNvSpPr>
          <p:nvPr>
            <p:ph type="sldNum" sz="quarter" idx="12"/>
          </p:nvPr>
        </p:nvSpPr>
        <p:spPr/>
        <p:txBody>
          <a:bodyPr/>
          <a:lstStyle/>
          <a:p>
            <a:fld id="{A029A0F6-2DF9-4192-8F5C-F504453B3B85}" type="slidenum">
              <a:rPr lang="en-US" smtClean="0"/>
              <a:t>63</a:t>
            </a:fld>
            <a:endParaRPr lang="en-US"/>
          </a:p>
        </p:txBody>
      </p:sp>
    </p:spTree>
    <p:extLst>
      <p:ext uri="{BB962C8B-B14F-4D97-AF65-F5344CB8AC3E}">
        <p14:creationId xmlns:p14="http://schemas.microsoft.com/office/powerpoint/2010/main" val="35510069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389357-94E7-45FC-972C-3F9A43292A99}"/>
              </a:ext>
            </a:extLst>
          </p:cNvPr>
          <p:cNvSpPr>
            <a:spLocks noGrp="1"/>
          </p:cNvSpPr>
          <p:nvPr>
            <p:ph type="title"/>
          </p:nvPr>
        </p:nvSpPr>
        <p:spPr/>
        <p:txBody>
          <a:bodyPr/>
          <a:lstStyle/>
          <a:p>
            <a:r>
              <a:rPr lang="en-US" dirty="0"/>
              <a:t>The docstring</a:t>
            </a:r>
          </a:p>
        </p:txBody>
      </p:sp>
      <p:sp>
        <p:nvSpPr>
          <p:cNvPr id="7" name="Content Placeholder 6">
            <a:extLst>
              <a:ext uri="{FF2B5EF4-FFF2-40B4-BE49-F238E27FC236}">
                <a16:creationId xmlns:a16="http://schemas.microsoft.com/office/drawing/2014/main" id="{C88585F5-2BA4-41B3-A23E-8C1F996808CE}"/>
              </a:ext>
            </a:extLst>
          </p:cNvPr>
          <p:cNvSpPr>
            <a:spLocks noGrp="1"/>
          </p:cNvSpPr>
          <p:nvPr>
            <p:ph sz="half" idx="1"/>
          </p:nvPr>
        </p:nvSpPr>
        <p:spPr/>
        <p:txBody>
          <a:bodyPr/>
          <a:lstStyle/>
          <a:p>
            <a:r>
              <a:rPr lang="en-US" dirty="0"/>
              <a:t>You can attach documentation to a function definition by including a string literal just after the function header. </a:t>
            </a:r>
          </a:p>
          <a:p>
            <a:r>
              <a:rPr lang="en-US" dirty="0"/>
              <a:t>Docstrings are usually triple quoted to allow for multi-line descriptions.</a:t>
            </a:r>
          </a:p>
        </p:txBody>
      </p:sp>
      <p:pic>
        <p:nvPicPr>
          <p:cNvPr id="10" name="Picture 9">
            <a:extLst>
              <a:ext uri="{FF2B5EF4-FFF2-40B4-BE49-F238E27FC236}">
                <a16:creationId xmlns:a16="http://schemas.microsoft.com/office/drawing/2014/main" id="{8109C7EE-F72E-4FB8-903C-5B1CF060386D}"/>
              </a:ext>
            </a:extLst>
          </p:cNvPr>
          <p:cNvPicPr>
            <a:picLocks noChangeAspect="1"/>
          </p:cNvPicPr>
          <p:nvPr/>
        </p:nvPicPr>
        <p:blipFill>
          <a:blip r:embed="rId2"/>
          <a:stretch>
            <a:fillRect/>
          </a:stretch>
        </p:blipFill>
        <p:spPr>
          <a:xfrm>
            <a:off x="1069848" y="4660777"/>
            <a:ext cx="3849685" cy="1511423"/>
          </a:xfrm>
          <a:prstGeom prst="rect">
            <a:avLst/>
          </a:prstGeom>
        </p:spPr>
      </p:pic>
      <p:pic>
        <p:nvPicPr>
          <p:cNvPr id="12" name="Picture 11">
            <a:extLst>
              <a:ext uri="{FF2B5EF4-FFF2-40B4-BE49-F238E27FC236}">
                <a16:creationId xmlns:a16="http://schemas.microsoft.com/office/drawing/2014/main" id="{4CA74CAF-9205-4ECE-94D9-A37E4C660B80}"/>
              </a:ext>
            </a:extLst>
          </p:cNvPr>
          <p:cNvPicPr>
            <a:picLocks noChangeAspect="1"/>
          </p:cNvPicPr>
          <p:nvPr/>
        </p:nvPicPr>
        <p:blipFill>
          <a:blip r:embed="rId3"/>
          <a:stretch>
            <a:fillRect/>
          </a:stretch>
        </p:blipFill>
        <p:spPr>
          <a:xfrm>
            <a:off x="5824728" y="2093976"/>
            <a:ext cx="4580076" cy="2179864"/>
          </a:xfrm>
          <a:prstGeom prst="rect">
            <a:avLst/>
          </a:prstGeom>
        </p:spPr>
      </p:pic>
      <p:pic>
        <p:nvPicPr>
          <p:cNvPr id="14" name="Picture 13">
            <a:extLst>
              <a:ext uri="{FF2B5EF4-FFF2-40B4-BE49-F238E27FC236}">
                <a16:creationId xmlns:a16="http://schemas.microsoft.com/office/drawing/2014/main" id="{94618A31-2E69-4373-B206-0BCC056B7ECB}"/>
              </a:ext>
            </a:extLst>
          </p:cNvPr>
          <p:cNvPicPr>
            <a:picLocks noChangeAspect="1"/>
          </p:cNvPicPr>
          <p:nvPr/>
        </p:nvPicPr>
        <p:blipFill>
          <a:blip r:embed="rId4"/>
          <a:stretch>
            <a:fillRect/>
          </a:stretch>
        </p:blipFill>
        <p:spPr>
          <a:xfrm>
            <a:off x="5824728" y="4660777"/>
            <a:ext cx="5008427" cy="1317224"/>
          </a:xfrm>
          <a:prstGeom prst="rect">
            <a:avLst/>
          </a:prstGeom>
        </p:spPr>
      </p:pic>
      <p:sp>
        <p:nvSpPr>
          <p:cNvPr id="2" name="Slide Number Placeholder 1">
            <a:extLst>
              <a:ext uri="{FF2B5EF4-FFF2-40B4-BE49-F238E27FC236}">
                <a16:creationId xmlns:a16="http://schemas.microsoft.com/office/drawing/2014/main" id="{D2F2CDA8-5E2A-430B-7CBF-71844B1E353D}"/>
              </a:ext>
            </a:extLst>
          </p:cNvPr>
          <p:cNvSpPr>
            <a:spLocks noGrp="1"/>
          </p:cNvSpPr>
          <p:nvPr>
            <p:ph type="sldNum" sz="quarter" idx="12"/>
          </p:nvPr>
        </p:nvSpPr>
        <p:spPr/>
        <p:txBody>
          <a:bodyPr/>
          <a:lstStyle/>
          <a:p>
            <a:fld id="{A029A0F6-2DF9-4192-8F5C-F504453B3B85}" type="slidenum">
              <a:rPr lang="en-US" smtClean="0"/>
              <a:t>64</a:t>
            </a:fld>
            <a:endParaRPr lang="en-US"/>
          </a:p>
        </p:txBody>
      </p:sp>
    </p:spTree>
    <p:extLst>
      <p:ext uri="{BB962C8B-B14F-4D97-AF65-F5344CB8AC3E}">
        <p14:creationId xmlns:p14="http://schemas.microsoft.com/office/powerpoint/2010/main" val="23290945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B14E6-A03D-DF2F-F76C-AA41EAD1BE53}"/>
              </a:ext>
            </a:extLst>
          </p:cNvPr>
          <p:cNvSpPr>
            <a:spLocks noGrp="1"/>
          </p:cNvSpPr>
          <p:nvPr>
            <p:ph type="title"/>
          </p:nvPr>
        </p:nvSpPr>
        <p:spPr/>
        <p:txBody>
          <a:bodyPr/>
          <a:lstStyle/>
          <a:p>
            <a:r>
              <a:rPr lang="en-US" dirty="0"/>
              <a:t>Lets do coding</a:t>
            </a:r>
          </a:p>
        </p:txBody>
      </p:sp>
      <p:sp>
        <p:nvSpPr>
          <p:cNvPr id="5" name="Slide Number Placeholder 4">
            <a:extLst>
              <a:ext uri="{FF2B5EF4-FFF2-40B4-BE49-F238E27FC236}">
                <a16:creationId xmlns:a16="http://schemas.microsoft.com/office/drawing/2014/main" id="{C7398B47-B9FD-F1DB-622E-B8FC9ED8178C}"/>
              </a:ext>
            </a:extLst>
          </p:cNvPr>
          <p:cNvSpPr>
            <a:spLocks noGrp="1"/>
          </p:cNvSpPr>
          <p:nvPr>
            <p:ph type="sldNum" sz="quarter" idx="12"/>
          </p:nvPr>
        </p:nvSpPr>
        <p:spPr/>
        <p:txBody>
          <a:bodyPr/>
          <a:lstStyle/>
          <a:p>
            <a:fld id="{A029A0F6-2DF9-4192-8F5C-F504453B3B85}" type="slidenum">
              <a:rPr lang="en-US" smtClean="0"/>
              <a:t>65</a:t>
            </a:fld>
            <a:endParaRPr lang="en-US"/>
          </a:p>
        </p:txBody>
      </p:sp>
    </p:spTree>
    <p:extLst>
      <p:ext uri="{BB962C8B-B14F-4D97-AF65-F5344CB8AC3E}">
        <p14:creationId xmlns:p14="http://schemas.microsoft.com/office/powerpoint/2010/main" val="6862503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E0AC01-3A79-48C8-BACC-78EE2934F228}"/>
              </a:ext>
            </a:extLst>
          </p:cNvPr>
          <p:cNvSpPr>
            <a:spLocks noGrp="1"/>
          </p:cNvSpPr>
          <p:nvPr>
            <p:ph type="title"/>
          </p:nvPr>
        </p:nvSpPr>
        <p:spPr/>
        <p:txBody>
          <a:bodyPr/>
          <a:lstStyle/>
          <a:p>
            <a:r>
              <a:rPr lang="en-US" dirty="0"/>
              <a:t>Module and packages</a:t>
            </a:r>
          </a:p>
        </p:txBody>
      </p:sp>
      <p:sp>
        <p:nvSpPr>
          <p:cNvPr id="5" name="Text Placeholder 4">
            <a:extLst>
              <a:ext uri="{FF2B5EF4-FFF2-40B4-BE49-F238E27FC236}">
                <a16:creationId xmlns:a16="http://schemas.microsoft.com/office/drawing/2014/main" id="{BF2EFEE9-3F72-421C-9494-52489F5562D7}"/>
              </a:ext>
            </a:extLst>
          </p:cNvPr>
          <p:cNvSpPr>
            <a:spLocks noGrp="1"/>
          </p:cNvSpPr>
          <p:nvPr>
            <p:ph type="body" idx="1"/>
          </p:nvPr>
        </p:nvSpPr>
        <p:spPr/>
        <p:txBody>
          <a:bodyPr/>
          <a:lstStyle/>
          <a:p>
            <a:r>
              <a:rPr lang="en-US" dirty="0"/>
              <a:t>Python Modules</a:t>
            </a:r>
          </a:p>
        </p:txBody>
      </p:sp>
      <p:sp>
        <p:nvSpPr>
          <p:cNvPr id="2" name="Slide Number Placeholder 1">
            <a:extLst>
              <a:ext uri="{FF2B5EF4-FFF2-40B4-BE49-F238E27FC236}">
                <a16:creationId xmlns:a16="http://schemas.microsoft.com/office/drawing/2014/main" id="{ED0467A3-377B-DF2F-E3F4-C00A1177C3A7}"/>
              </a:ext>
            </a:extLst>
          </p:cNvPr>
          <p:cNvSpPr>
            <a:spLocks noGrp="1"/>
          </p:cNvSpPr>
          <p:nvPr>
            <p:ph type="sldNum" sz="quarter" idx="12"/>
          </p:nvPr>
        </p:nvSpPr>
        <p:spPr/>
        <p:txBody>
          <a:bodyPr/>
          <a:lstStyle/>
          <a:p>
            <a:fld id="{A029A0F6-2DF9-4192-8F5C-F504453B3B85}" type="slidenum">
              <a:rPr lang="en-US" smtClean="0"/>
              <a:t>66</a:t>
            </a:fld>
            <a:endParaRPr lang="en-US"/>
          </a:p>
        </p:txBody>
      </p:sp>
    </p:spTree>
    <p:extLst>
      <p:ext uri="{BB962C8B-B14F-4D97-AF65-F5344CB8AC3E}">
        <p14:creationId xmlns:p14="http://schemas.microsoft.com/office/powerpoint/2010/main" val="19357574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EBF38-B5AE-434C-B710-1A104F80BCB4}"/>
              </a:ext>
            </a:extLst>
          </p:cNvPr>
          <p:cNvSpPr>
            <a:spLocks noGrp="1"/>
          </p:cNvSpPr>
          <p:nvPr>
            <p:ph type="title"/>
          </p:nvPr>
        </p:nvSpPr>
        <p:spPr/>
        <p:txBody>
          <a:bodyPr/>
          <a:lstStyle/>
          <a:p>
            <a:r>
              <a:rPr lang="en-US" dirty="0"/>
              <a:t>Installing python modules</a:t>
            </a:r>
          </a:p>
        </p:txBody>
      </p:sp>
      <p:sp>
        <p:nvSpPr>
          <p:cNvPr id="3" name="Content Placeholder 2">
            <a:extLst>
              <a:ext uri="{FF2B5EF4-FFF2-40B4-BE49-F238E27FC236}">
                <a16:creationId xmlns:a16="http://schemas.microsoft.com/office/drawing/2014/main" id="{3CAF4432-59EE-4EEA-9864-3DE55A7F0CFB}"/>
              </a:ext>
            </a:extLst>
          </p:cNvPr>
          <p:cNvSpPr>
            <a:spLocks noGrp="1"/>
          </p:cNvSpPr>
          <p:nvPr>
            <p:ph idx="1"/>
          </p:nvPr>
        </p:nvSpPr>
        <p:spPr/>
        <p:txBody>
          <a:bodyPr/>
          <a:lstStyle/>
          <a:p>
            <a:r>
              <a:rPr lang="en-US" dirty="0"/>
              <a:t>python –m pip install </a:t>
            </a:r>
          </a:p>
          <a:p>
            <a:r>
              <a:rPr lang="en-US" dirty="0"/>
              <a:t>Or </a:t>
            </a:r>
          </a:p>
          <a:p>
            <a:r>
              <a:rPr lang="en-US" dirty="0"/>
              <a:t>pip install &lt;module&gt;</a:t>
            </a:r>
          </a:p>
          <a:p>
            <a:r>
              <a:rPr lang="en-US" dirty="0"/>
              <a:t>For multiple python versions, specify python version </a:t>
            </a:r>
          </a:p>
          <a:p>
            <a:r>
              <a:rPr lang="en-US" dirty="0"/>
              <a:t>To install PIP (Python Package Installer) </a:t>
            </a:r>
          </a:p>
          <a:p>
            <a:pPr lvl="1"/>
            <a:r>
              <a:rPr lang="en-US" dirty="0"/>
              <a:t>Download get-pip.py </a:t>
            </a:r>
          </a:p>
          <a:p>
            <a:pPr lvl="1"/>
            <a:r>
              <a:rPr lang="en-US" dirty="0"/>
              <a:t>Run </a:t>
            </a:r>
          </a:p>
          <a:p>
            <a:pPr lvl="2"/>
            <a:r>
              <a:rPr lang="en-US" dirty="0"/>
              <a:t>python get-pip.py</a:t>
            </a:r>
          </a:p>
        </p:txBody>
      </p:sp>
      <p:sp>
        <p:nvSpPr>
          <p:cNvPr id="4" name="Slide Number Placeholder 3">
            <a:extLst>
              <a:ext uri="{FF2B5EF4-FFF2-40B4-BE49-F238E27FC236}">
                <a16:creationId xmlns:a16="http://schemas.microsoft.com/office/drawing/2014/main" id="{00A6F836-3D8F-CA9B-A39B-691DA142D070}"/>
              </a:ext>
            </a:extLst>
          </p:cNvPr>
          <p:cNvSpPr>
            <a:spLocks noGrp="1"/>
          </p:cNvSpPr>
          <p:nvPr>
            <p:ph type="sldNum" sz="quarter" idx="12"/>
          </p:nvPr>
        </p:nvSpPr>
        <p:spPr/>
        <p:txBody>
          <a:bodyPr/>
          <a:lstStyle/>
          <a:p>
            <a:fld id="{A029A0F6-2DF9-4192-8F5C-F504453B3B85}" type="slidenum">
              <a:rPr lang="en-US" smtClean="0"/>
              <a:t>67</a:t>
            </a:fld>
            <a:endParaRPr lang="en-US"/>
          </a:p>
        </p:txBody>
      </p:sp>
    </p:spTree>
    <p:extLst>
      <p:ext uri="{BB962C8B-B14F-4D97-AF65-F5344CB8AC3E}">
        <p14:creationId xmlns:p14="http://schemas.microsoft.com/office/powerpoint/2010/main" val="40398725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5B2C1-A9BB-4C7B-876B-B01D089AFB04}"/>
              </a:ext>
            </a:extLst>
          </p:cNvPr>
          <p:cNvSpPr>
            <a:spLocks noGrp="1"/>
          </p:cNvSpPr>
          <p:nvPr>
            <p:ph type="title"/>
          </p:nvPr>
        </p:nvSpPr>
        <p:spPr>
          <a:xfrm>
            <a:off x="1069848" y="449121"/>
            <a:ext cx="10058400" cy="1609344"/>
          </a:xfrm>
        </p:spPr>
        <p:txBody>
          <a:bodyPr/>
          <a:lstStyle/>
          <a:p>
            <a:r>
              <a:rPr lang="en-US" dirty="0"/>
              <a:t>Common modules</a:t>
            </a:r>
          </a:p>
        </p:txBody>
      </p:sp>
      <p:sp>
        <p:nvSpPr>
          <p:cNvPr id="3" name="Content Placeholder 2">
            <a:extLst>
              <a:ext uri="{FF2B5EF4-FFF2-40B4-BE49-F238E27FC236}">
                <a16:creationId xmlns:a16="http://schemas.microsoft.com/office/drawing/2014/main" id="{1B45B271-AEFB-4039-9875-358AFB388E48}"/>
              </a:ext>
            </a:extLst>
          </p:cNvPr>
          <p:cNvSpPr>
            <a:spLocks noGrp="1"/>
          </p:cNvSpPr>
          <p:nvPr>
            <p:ph sz="half" idx="1"/>
          </p:nvPr>
        </p:nvSpPr>
        <p:spPr/>
        <p:txBody>
          <a:bodyPr>
            <a:normAutofit/>
          </a:bodyPr>
          <a:lstStyle/>
          <a:p>
            <a:r>
              <a:rPr lang="en-US" dirty="0" err="1"/>
              <a:t>os</a:t>
            </a:r>
            <a:endParaRPr lang="en-US" dirty="0"/>
          </a:p>
          <a:p>
            <a:r>
              <a:rPr lang="en-US" dirty="0"/>
              <a:t>sys </a:t>
            </a:r>
          </a:p>
          <a:p>
            <a:r>
              <a:rPr lang="en-US" dirty="0"/>
              <a:t>math </a:t>
            </a:r>
          </a:p>
          <a:p>
            <a:r>
              <a:rPr lang="en-US" dirty="0"/>
              <a:t>json </a:t>
            </a:r>
          </a:p>
          <a:p>
            <a:r>
              <a:rPr lang="en-US" dirty="0"/>
              <a:t>csv </a:t>
            </a:r>
          </a:p>
          <a:p>
            <a:r>
              <a:rPr lang="en-US" dirty="0" err="1"/>
              <a:t>numpy</a:t>
            </a:r>
            <a:r>
              <a:rPr lang="en-US" dirty="0"/>
              <a:t> </a:t>
            </a:r>
          </a:p>
          <a:p>
            <a:r>
              <a:rPr lang="en-US" dirty="0"/>
              <a:t>pandas </a:t>
            </a:r>
          </a:p>
          <a:p>
            <a:r>
              <a:rPr lang="en-US" dirty="0" err="1"/>
              <a:t>sklearn</a:t>
            </a:r>
            <a:r>
              <a:rPr lang="en-US" dirty="0"/>
              <a:t> </a:t>
            </a:r>
          </a:p>
          <a:p>
            <a:r>
              <a:rPr lang="en-US" dirty="0" err="1"/>
              <a:t>tkinter</a:t>
            </a:r>
            <a:endParaRPr lang="en-US" dirty="0"/>
          </a:p>
        </p:txBody>
      </p:sp>
      <p:sp>
        <p:nvSpPr>
          <p:cNvPr id="4" name="Content Placeholder 3">
            <a:extLst>
              <a:ext uri="{FF2B5EF4-FFF2-40B4-BE49-F238E27FC236}">
                <a16:creationId xmlns:a16="http://schemas.microsoft.com/office/drawing/2014/main" id="{CF09021A-385E-4E51-ACD8-AFF84100CF44}"/>
              </a:ext>
            </a:extLst>
          </p:cNvPr>
          <p:cNvSpPr>
            <a:spLocks noGrp="1"/>
          </p:cNvSpPr>
          <p:nvPr>
            <p:ph sz="half" idx="2"/>
          </p:nvPr>
        </p:nvSpPr>
        <p:spPr>
          <a:xfrm>
            <a:off x="5396558" y="2194560"/>
            <a:ext cx="4754880" cy="3977640"/>
          </a:xfrm>
        </p:spPr>
        <p:txBody>
          <a:bodyPr>
            <a:normAutofit/>
          </a:bodyPr>
          <a:lstStyle/>
          <a:p>
            <a:r>
              <a:rPr lang="en-US" dirty="0"/>
              <a:t>Using </a:t>
            </a:r>
            <a:r>
              <a:rPr lang="en-US" dirty="0" err="1"/>
              <a:t>dir</a:t>
            </a:r>
            <a:r>
              <a:rPr lang="en-US" dirty="0"/>
              <a:t>() function</a:t>
            </a:r>
          </a:p>
        </p:txBody>
      </p:sp>
      <p:pic>
        <p:nvPicPr>
          <p:cNvPr id="6" name="Picture 5">
            <a:extLst>
              <a:ext uri="{FF2B5EF4-FFF2-40B4-BE49-F238E27FC236}">
                <a16:creationId xmlns:a16="http://schemas.microsoft.com/office/drawing/2014/main" id="{15B5BCB8-B506-4ED3-8980-0B7CCBB4C8B4}"/>
              </a:ext>
            </a:extLst>
          </p:cNvPr>
          <p:cNvPicPr>
            <a:picLocks noChangeAspect="1"/>
          </p:cNvPicPr>
          <p:nvPr/>
        </p:nvPicPr>
        <p:blipFill>
          <a:blip r:embed="rId2"/>
          <a:stretch>
            <a:fillRect/>
          </a:stretch>
        </p:blipFill>
        <p:spPr>
          <a:xfrm>
            <a:off x="5440944" y="2506429"/>
            <a:ext cx="5681207" cy="4021805"/>
          </a:xfrm>
          <a:prstGeom prst="rect">
            <a:avLst/>
          </a:prstGeom>
        </p:spPr>
      </p:pic>
      <p:sp>
        <p:nvSpPr>
          <p:cNvPr id="5" name="Slide Number Placeholder 4">
            <a:extLst>
              <a:ext uri="{FF2B5EF4-FFF2-40B4-BE49-F238E27FC236}">
                <a16:creationId xmlns:a16="http://schemas.microsoft.com/office/drawing/2014/main" id="{EE3D69FA-D162-A00B-D16C-D23F2E39A442}"/>
              </a:ext>
            </a:extLst>
          </p:cNvPr>
          <p:cNvSpPr>
            <a:spLocks noGrp="1"/>
          </p:cNvSpPr>
          <p:nvPr>
            <p:ph type="sldNum" sz="quarter" idx="12"/>
          </p:nvPr>
        </p:nvSpPr>
        <p:spPr/>
        <p:txBody>
          <a:bodyPr/>
          <a:lstStyle/>
          <a:p>
            <a:fld id="{A029A0F6-2DF9-4192-8F5C-F504453B3B85}" type="slidenum">
              <a:rPr lang="en-US" smtClean="0"/>
              <a:t>68</a:t>
            </a:fld>
            <a:endParaRPr lang="en-US"/>
          </a:p>
        </p:txBody>
      </p:sp>
    </p:spTree>
    <p:extLst>
      <p:ext uri="{BB962C8B-B14F-4D97-AF65-F5344CB8AC3E}">
        <p14:creationId xmlns:p14="http://schemas.microsoft.com/office/powerpoint/2010/main" val="33404448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E30776-09F8-C290-4B12-F4CA4836FE66}"/>
              </a:ext>
            </a:extLst>
          </p:cNvPr>
          <p:cNvSpPr>
            <a:spLocks noGrp="1"/>
          </p:cNvSpPr>
          <p:nvPr>
            <p:ph type="ctrTitle"/>
          </p:nvPr>
        </p:nvSpPr>
        <p:spPr/>
        <p:txBody>
          <a:bodyPr/>
          <a:lstStyle/>
          <a:p>
            <a:r>
              <a:rPr lang="en-US" dirty="0"/>
              <a:t>Exploratory Data Analysis</a:t>
            </a:r>
          </a:p>
        </p:txBody>
      </p:sp>
      <p:sp>
        <p:nvSpPr>
          <p:cNvPr id="2" name="Slide Number Placeholder 1">
            <a:extLst>
              <a:ext uri="{FF2B5EF4-FFF2-40B4-BE49-F238E27FC236}">
                <a16:creationId xmlns:a16="http://schemas.microsoft.com/office/drawing/2014/main" id="{1E214F10-06DB-FEA0-081F-150E73AF37A9}"/>
              </a:ext>
            </a:extLst>
          </p:cNvPr>
          <p:cNvSpPr>
            <a:spLocks noGrp="1"/>
          </p:cNvSpPr>
          <p:nvPr>
            <p:ph type="sldNum" sz="quarter" idx="12"/>
          </p:nvPr>
        </p:nvSpPr>
        <p:spPr/>
        <p:txBody>
          <a:bodyPr/>
          <a:lstStyle/>
          <a:p>
            <a:fld id="{EDC09929-258B-4839-8B94-2FB6E9BCA606}" type="slidenum">
              <a:rPr lang="en-US" smtClean="0"/>
              <a:t>69</a:t>
            </a:fld>
            <a:endParaRPr lang="en-US"/>
          </a:p>
        </p:txBody>
      </p:sp>
    </p:spTree>
    <p:extLst>
      <p:ext uri="{BB962C8B-B14F-4D97-AF65-F5344CB8AC3E}">
        <p14:creationId xmlns:p14="http://schemas.microsoft.com/office/powerpoint/2010/main" val="4100708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4D6C9-A740-47D6-9B10-0F73A9E5A58C}"/>
              </a:ext>
            </a:extLst>
          </p:cNvPr>
          <p:cNvSpPr>
            <a:spLocks noGrp="1"/>
          </p:cNvSpPr>
          <p:nvPr>
            <p:ph type="title"/>
          </p:nvPr>
        </p:nvSpPr>
        <p:spPr/>
        <p:txBody>
          <a:bodyPr/>
          <a:lstStyle/>
          <a:p>
            <a:r>
              <a:rPr lang="en-US" dirty="0"/>
              <a:t>Application Areas</a:t>
            </a:r>
          </a:p>
        </p:txBody>
      </p:sp>
      <p:sp>
        <p:nvSpPr>
          <p:cNvPr id="3" name="Content Placeholder 2">
            <a:extLst>
              <a:ext uri="{FF2B5EF4-FFF2-40B4-BE49-F238E27FC236}">
                <a16:creationId xmlns:a16="http://schemas.microsoft.com/office/drawing/2014/main" id="{7A067232-D544-42A7-AC26-F1CCF3A40FC0}"/>
              </a:ext>
            </a:extLst>
          </p:cNvPr>
          <p:cNvSpPr>
            <a:spLocks noGrp="1"/>
          </p:cNvSpPr>
          <p:nvPr>
            <p:ph idx="1"/>
          </p:nvPr>
        </p:nvSpPr>
        <p:spPr/>
        <p:txBody>
          <a:bodyPr/>
          <a:lstStyle/>
          <a:p>
            <a:r>
              <a:rPr lang="en-US" b="1" dirty="0"/>
              <a:t>Web Development </a:t>
            </a:r>
            <a:r>
              <a:rPr lang="en-US" dirty="0"/>
              <a:t>– Django, Flask, Web2py, Bottle, Tornado</a:t>
            </a:r>
          </a:p>
        </p:txBody>
      </p:sp>
      <p:pic>
        <p:nvPicPr>
          <p:cNvPr id="7" name="Picture 6">
            <a:extLst>
              <a:ext uri="{FF2B5EF4-FFF2-40B4-BE49-F238E27FC236}">
                <a16:creationId xmlns:a16="http://schemas.microsoft.com/office/drawing/2014/main" id="{C0705A4F-FFE2-49FE-915C-B6462FEAE649}"/>
              </a:ext>
            </a:extLst>
          </p:cNvPr>
          <p:cNvPicPr>
            <a:picLocks noChangeAspect="1"/>
          </p:cNvPicPr>
          <p:nvPr/>
        </p:nvPicPr>
        <p:blipFill>
          <a:blip r:embed="rId2"/>
          <a:stretch>
            <a:fillRect/>
          </a:stretch>
        </p:blipFill>
        <p:spPr>
          <a:xfrm>
            <a:off x="2661758" y="2902787"/>
            <a:ext cx="6868484" cy="3591426"/>
          </a:xfrm>
          <a:prstGeom prst="rect">
            <a:avLst/>
          </a:prstGeom>
        </p:spPr>
      </p:pic>
      <p:sp>
        <p:nvSpPr>
          <p:cNvPr id="4" name="Slide Number Placeholder 3">
            <a:extLst>
              <a:ext uri="{FF2B5EF4-FFF2-40B4-BE49-F238E27FC236}">
                <a16:creationId xmlns:a16="http://schemas.microsoft.com/office/drawing/2014/main" id="{CBD286F7-F2C8-B652-8A52-EB30D0A0BD27}"/>
              </a:ext>
            </a:extLst>
          </p:cNvPr>
          <p:cNvSpPr>
            <a:spLocks noGrp="1"/>
          </p:cNvSpPr>
          <p:nvPr>
            <p:ph type="sldNum" sz="quarter" idx="12"/>
          </p:nvPr>
        </p:nvSpPr>
        <p:spPr/>
        <p:txBody>
          <a:bodyPr/>
          <a:lstStyle/>
          <a:p>
            <a:fld id="{A029A0F6-2DF9-4192-8F5C-F504453B3B85}" type="slidenum">
              <a:rPr lang="en-US" smtClean="0"/>
              <a:t>7</a:t>
            </a:fld>
            <a:endParaRPr lang="en-US"/>
          </a:p>
        </p:txBody>
      </p:sp>
    </p:spTree>
    <p:extLst>
      <p:ext uri="{BB962C8B-B14F-4D97-AF65-F5344CB8AC3E}">
        <p14:creationId xmlns:p14="http://schemas.microsoft.com/office/powerpoint/2010/main" val="10381579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EC589-6873-6521-90EB-24A234549553}"/>
              </a:ext>
            </a:extLst>
          </p:cNvPr>
          <p:cNvSpPr>
            <a:spLocks noGrp="1"/>
          </p:cNvSpPr>
          <p:nvPr>
            <p:ph type="title"/>
          </p:nvPr>
        </p:nvSpPr>
        <p:spPr/>
        <p:txBody>
          <a:bodyPr/>
          <a:lstStyle/>
          <a:p>
            <a:r>
              <a:rPr lang="en-US" dirty="0"/>
              <a:t>Exploratory Data Analysis contd.</a:t>
            </a:r>
          </a:p>
        </p:txBody>
      </p:sp>
      <p:sp>
        <p:nvSpPr>
          <p:cNvPr id="3" name="Content Placeholder 2">
            <a:extLst>
              <a:ext uri="{FF2B5EF4-FFF2-40B4-BE49-F238E27FC236}">
                <a16:creationId xmlns:a16="http://schemas.microsoft.com/office/drawing/2014/main" id="{8F6BE70C-F4B6-F08D-F5D1-D0EF7DD40A19}"/>
              </a:ext>
            </a:extLst>
          </p:cNvPr>
          <p:cNvSpPr>
            <a:spLocks noGrp="1"/>
          </p:cNvSpPr>
          <p:nvPr>
            <p:ph idx="1"/>
          </p:nvPr>
        </p:nvSpPr>
        <p:spPr/>
        <p:txBody>
          <a:bodyPr>
            <a:normAutofit lnSpcReduction="10000"/>
          </a:bodyPr>
          <a:lstStyle/>
          <a:p>
            <a:r>
              <a:rPr lang="en-US" b="0" i="0" dirty="0">
                <a:solidFill>
                  <a:srgbClr val="000000"/>
                </a:solidFill>
                <a:effectLst/>
                <a:highlight>
                  <a:srgbClr val="F4F5FA"/>
                </a:highlight>
                <a:latin typeface="Inter"/>
              </a:rPr>
              <a:t>Exploratory Data Analysis (EDA) is a crucial initial step in data analysis, especially within the field of data science. It's a process of investigating, uncovering, and summarizing the key characteristics of your data set.</a:t>
            </a:r>
          </a:p>
          <a:p>
            <a:pPr algn="l"/>
            <a:r>
              <a:rPr lang="en-US" b="1" i="0" dirty="0">
                <a:solidFill>
                  <a:srgbClr val="000000"/>
                </a:solidFill>
                <a:effectLst/>
                <a:latin typeface="Inter"/>
              </a:rPr>
              <a:t>Goals of EDA:</a:t>
            </a:r>
            <a:endParaRPr lang="en-US" b="0" i="0" dirty="0">
              <a:solidFill>
                <a:srgbClr val="000000"/>
              </a:solidFill>
              <a:effectLst/>
              <a:latin typeface="Inter"/>
            </a:endParaRPr>
          </a:p>
          <a:p>
            <a:pPr algn="l">
              <a:buFont typeface="Arial" panose="020B0604020202020204" pitchFamily="34" charset="0"/>
              <a:buChar char="•"/>
            </a:pPr>
            <a:r>
              <a:rPr lang="en-US" b="1" i="0" dirty="0">
                <a:solidFill>
                  <a:srgbClr val="000000"/>
                </a:solidFill>
                <a:effectLst/>
                <a:latin typeface="Inter"/>
              </a:rPr>
              <a:t>Understanding the data:</a:t>
            </a:r>
            <a:r>
              <a:rPr lang="en-US" b="0" i="0" dirty="0">
                <a:solidFill>
                  <a:srgbClr val="000000"/>
                </a:solidFill>
                <a:effectLst/>
                <a:latin typeface="Inter"/>
              </a:rPr>
              <a:t> Gain insights into the structure, content, and potential issues within your data.</a:t>
            </a:r>
          </a:p>
          <a:p>
            <a:pPr algn="l">
              <a:buFont typeface="Arial" panose="020B0604020202020204" pitchFamily="34" charset="0"/>
              <a:buChar char="•"/>
            </a:pPr>
            <a:r>
              <a:rPr lang="en-US" b="1" i="0" dirty="0">
                <a:solidFill>
                  <a:srgbClr val="000000"/>
                </a:solidFill>
                <a:effectLst/>
                <a:latin typeface="Inter"/>
              </a:rPr>
              <a:t>Identifying patterns and trends:</a:t>
            </a:r>
            <a:r>
              <a:rPr lang="en-US" b="0" i="0" dirty="0">
                <a:solidFill>
                  <a:srgbClr val="000000"/>
                </a:solidFill>
                <a:effectLst/>
                <a:latin typeface="Inter"/>
              </a:rPr>
              <a:t> Discover relationships between variables, potential outliers, and interesting patterns that might guide further analysis.</a:t>
            </a:r>
          </a:p>
          <a:p>
            <a:pPr algn="l">
              <a:buFont typeface="Arial" panose="020B0604020202020204" pitchFamily="34" charset="0"/>
              <a:buChar char="•"/>
            </a:pPr>
            <a:r>
              <a:rPr lang="en-US" b="1" i="0" dirty="0">
                <a:solidFill>
                  <a:srgbClr val="000000"/>
                </a:solidFill>
                <a:effectLst/>
                <a:latin typeface="Inter"/>
              </a:rPr>
              <a:t>Data cleaning preparation:</a:t>
            </a:r>
            <a:r>
              <a:rPr lang="en-US" b="0" i="0" dirty="0">
                <a:solidFill>
                  <a:srgbClr val="000000"/>
                </a:solidFill>
                <a:effectLst/>
                <a:latin typeface="Inter"/>
              </a:rPr>
              <a:t> Identify and address missing values, inconsistencies, or errors for a more robust analysis.</a:t>
            </a:r>
          </a:p>
          <a:p>
            <a:pPr algn="l">
              <a:buFont typeface="Arial" panose="020B0604020202020204" pitchFamily="34" charset="0"/>
              <a:buChar char="•"/>
            </a:pPr>
            <a:r>
              <a:rPr lang="en-US" b="1" i="0" dirty="0">
                <a:solidFill>
                  <a:srgbClr val="000000"/>
                </a:solidFill>
                <a:effectLst/>
                <a:latin typeface="Inter"/>
              </a:rPr>
              <a:t>Formulating hypotheses:</a:t>
            </a:r>
            <a:r>
              <a:rPr lang="en-US" b="0" i="0" dirty="0">
                <a:solidFill>
                  <a:srgbClr val="000000"/>
                </a:solidFill>
                <a:effectLst/>
                <a:latin typeface="Inter"/>
              </a:rPr>
              <a:t> Based on your exploration, you can develop initial questions or hypotheses to be further tested through statistical modeling.</a:t>
            </a:r>
          </a:p>
          <a:p>
            <a:endParaRPr lang="en-US" dirty="0"/>
          </a:p>
        </p:txBody>
      </p:sp>
      <p:sp>
        <p:nvSpPr>
          <p:cNvPr id="4" name="Slide Number Placeholder 3">
            <a:extLst>
              <a:ext uri="{FF2B5EF4-FFF2-40B4-BE49-F238E27FC236}">
                <a16:creationId xmlns:a16="http://schemas.microsoft.com/office/drawing/2014/main" id="{AC9A8D29-C41A-6255-D71D-07E1508E83A1}"/>
              </a:ext>
            </a:extLst>
          </p:cNvPr>
          <p:cNvSpPr>
            <a:spLocks noGrp="1"/>
          </p:cNvSpPr>
          <p:nvPr>
            <p:ph type="sldNum" sz="quarter" idx="12"/>
          </p:nvPr>
        </p:nvSpPr>
        <p:spPr/>
        <p:txBody>
          <a:bodyPr/>
          <a:lstStyle/>
          <a:p>
            <a:fld id="{EDC09929-258B-4839-8B94-2FB6E9BCA606}" type="slidenum">
              <a:rPr lang="en-US" smtClean="0"/>
              <a:t>70</a:t>
            </a:fld>
            <a:endParaRPr lang="en-US"/>
          </a:p>
        </p:txBody>
      </p:sp>
    </p:spTree>
    <p:extLst>
      <p:ext uri="{BB962C8B-B14F-4D97-AF65-F5344CB8AC3E}">
        <p14:creationId xmlns:p14="http://schemas.microsoft.com/office/powerpoint/2010/main" val="16478639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8B5BA-3A49-7F3A-3D79-EB47C4C11438}"/>
              </a:ext>
            </a:extLst>
          </p:cNvPr>
          <p:cNvSpPr>
            <a:spLocks noGrp="1"/>
          </p:cNvSpPr>
          <p:nvPr>
            <p:ph type="title"/>
          </p:nvPr>
        </p:nvSpPr>
        <p:spPr/>
        <p:txBody>
          <a:bodyPr/>
          <a:lstStyle/>
          <a:p>
            <a:r>
              <a:rPr lang="en-US" dirty="0"/>
              <a:t>Exploratory Data Analysis contd.</a:t>
            </a:r>
          </a:p>
        </p:txBody>
      </p:sp>
      <p:sp>
        <p:nvSpPr>
          <p:cNvPr id="3" name="Content Placeholder 2">
            <a:extLst>
              <a:ext uri="{FF2B5EF4-FFF2-40B4-BE49-F238E27FC236}">
                <a16:creationId xmlns:a16="http://schemas.microsoft.com/office/drawing/2014/main" id="{9B6676DD-5E3C-6770-F858-355C77A12126}"/>
              </a:ext>
            </a:extLst>
          </p:cNvPr>
          <p:cNvSpPr>
            <a:spLocks noGrp="1"/>
          </p:cNvSpPr>
          <p:nvPr>
            <p:ph idx="1"/>
          </p:nvPr>
        </p:nvSpPr>
        <p:spPr/>
        <p:txBody>
          <a:bodyPr/>
          <a:lstStyle/>
          <a:p>
            <a:pPr algn="l"/>
            <a:r>
              <a:rPr lang="en-US" b="1" i="0" dirty="0">
                <a:solidFill>
                  <a:srgbClr val="000000"/>
                </a:solidFill>
                <a:effectLst/>
                <a:latin typeface="Inter"/>
              </a:rPr>
              <a:t>Techniques used in EDA:</a:t>
            </a:r>
            <a:endParaRPr lang="en-US" b="0" i="0" dirty="0">
              <a:solidFill>
                <a:srgbClr val="000000"/>
              </a:solidFill>
              <a:effectLst/>
              <a:latin typeface="Inter"/>
            </a:endParaRPr>
          </a:p>
          <a:p>
            <a:pPr algn="l">
              <a:buFont typeface="Arial" panose="020B0604020202020204" pitchFamily="34" charset="0"/>
              <a:buChar char="•"/>
            </a:pPr>
            <a:r>
              <a:rPr lang="en-US" b="1" i="0" dirty="0">
                <a:solidFill>
                  <a:srgbClr val="000000"/>
                </a:solidFill>
                <a:effectLst/>
                <a:latin typeface="Inter"/>
              </a:rPr>
              <a:t>Data visualization:</a:t>
            </a:r>
            <a:r>
              <a:rPr lang="en-US" b="0" i="0" dirty="0">
                <a:solidFill>
                  <a:srgbClr val="000000"/>
                </a:solidFill>
                <a:effectLst/>
                <a:latin typeface="Inter"/>
              </a:rPr>
              <a:t> Creating charts and graphs to explore data distribution, central tendency, and relationships between variables. Common plots include histograms, scatter plots, boxplots, etc.</a:t>
            </a:r>
          </a:p>
          <a:p>
            <a:pPr algn="l">
              <a:buFont typeface="Arial" panose="020B0604020202020204" pitchFamily="34" charset="0"/>
              <a:buChar char="•"/>
            </a:pPr>
            <a:r>
              <a:rPr lang="en-US" b="1" i="0" dirty="0">
                <a:solidFill>
                  <a:srgbClr val="000000"/>
                </a:solidFill>
                <a:effectLst/>
                <a:latin typeface="Inter"/>
              </a:rPr>
              <a:t>Summary statistics:</a:t>
            </a:r>
            <a:r>
              <a:rPr lang="en-US" b="0" i="0" dirty="0">
                <a:solidFill>
                  <a:srgbClr val="000000"/>
                </a:solidFill>
                <a:effectLst/>
                <a:latin typeface="Inter"/>
              </a:rPr>
              <a:t> Calculating measures like mean, median, mode, standard deviation, and quartiles to understand the data's central tendency and spread.</a:t>
            </a:r>
          </a:p>
          <a:p>
            <a:pPr algn="l">
              <a:buFont typeface="Arial" panose="020B0604020202020204" pitchFamily="34" charset="0"/>
              <a:buChar char="•"/>
            </a:pPr>
            <a:r>
              <a:rPr lang="en-US" b="1" i="0" dirty="0">
                <a:solidFill>
                  <a:srgbClr val="000000"/>
                </a:solidFill>
                <a:effectLst/>
                <a:latin typeface="Inter"/>
              </a:rPr>
              <a:t>Data cleaning:</a:t>
            </a:r>
            <a:r>
              <a:rPr lang="en-US" b="0" i="0" dirty="0">
                <a:solidFill>
                  <a:srgbClr val="000000"/>
                </a:solidFill>
                <a:effectLst/>
                <a:latin typeface="Inter"/>
              </a:rPr>
              <a:t> Identifying and addressing missing values, outliers, inconsistencies, or errors to ensure data quality.</a:t>
            </a:r>
          </a:p>
          <a:p>
            <a:endParaRPr lang="en-US" dirty="0"/>
          </a:p>
        </p:txBody>
      </p:sp>
      <p:sp>
        <p:nvSpPr>
          <p:cNvPr id="4" name="Slide Number Placeholder 3">
            <a:extLst>
              <a:ext uri="{FF2B5EF4-FFF2-40B4-BE49-F238E27FC236}">
                <a16:creationId xmlns:a16="http://schemas.microsoft.com/office/drawing/2014/main" id="{2DDB9252-7036-B174-281B-D2653EF26F10}"/>
              </a:ext>
            </a:extLst>
          </p:cNvPr>
          <p:cNvSpPr>
            <a:spLocks noGrp="1"/>
          </p:cNvSpPr>
          <p:nvPr>
            <p:ph type="sldNum" sz="quarter" idx="12"/>
          </p:nvPr>
        </p:nvSpPr>
        <p:spPr/>
        <p:txBody>
          <a:bodyPr/>
          <a:lstStyle/>
          <a:p>
            <a:fld id="{EDC09929-258B-4839-8B94-2FB6E9BCA606}" type="slidenum">
              <a:rPr lang="en-US" smtClean="0"/>
              <a:t>71</a:t>
            </a:fld>
            <a:endParaRPr lang="en-US"/>
          </a:p>
        </p:txBody>
      </p:sp>
    </p:spTree>
    <p:extLst>
      <p:ext uri="{BB962C8B-B14F-4D97-AF65-F5344CB8AC3E}">
        <p14:creationId xmlns:p14="http://schemas.microsoft.com/office/powerpoint/2010/main" val="1581900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CCB0-B23D-33C2-A83E-7FCB515DA77B}"/>
              </a:ext>
            </a:extLst>
          </p:cNvPr>
          <p:cNvSpPr>
            <a:spLocks noGrp="1"/>
          </p:cNvSpPr>
          <p:nvPr>
            <p:ph type="title"/>
          </p:nvPr>
        </p:nvSpPr>
        <p:spPr/>
        <p:txBody>
          <a:bodyPr/>
          <a:lstStyle/>
          <a:p>
            <a:r>
              <a:rPr lang="en-US" dirty="0"/>
              <a:t>Exploratory Data Analysis contd.</a:t>
            </a:r>
          </a:p>
        </p:txBody>
      </p:sp>
      <p:sp>
        <p:nvSpPr>
          <p:cNvPr id="3" name="Content Placeholder 2">
            <a:extLst>
              <a:ext uri="{FF2B5EF4-FFF2-40B4-BE49-F238E27FC236}">
                <a16:creationId xmlns:a16="http://schemas.microsoft.com/office/drawing/2014/main" id="{2546E5C4-AC2D-846A-5AF1-25C466A0FB21}"/>
              </a:ext>
            </a:extLst>
          </p:cNvPr>
          <p:cNvSpPr>
            <a:spLocks noGrp="1"/>
          </p:cNvSpPr>
          <p:nvPr>
            <p:ph idx="1"/>
          </p:nvPr>
        </p:nvSpPr>
        <p:spPr/>
        <p:txBody>
          <a:bodyPr/>
          <a:lstStyle/>
          <a:p>
            <a:pPr algn="l"/>
            <a:r>
              <a:rPr lang="en-US" b="1" i="0" dirty="0">
                <a:solidFill>
                  <a:srgbClr val="000000"/>
                </a:solidFill>
                <a:effectLst/>
                <a:latin typeface="Inter"/>
              </a:rPr>
              <a:t>Benefits of EDA:</a:t>
            </a:r>
            <a:endParaRPr lang="en-US" b="0" i="0" dirty="0">
              <a:solidFill>
                <a:srgbClr val="000000"/>
              </a:solidFill>
              <a:effectLst/>
              <a:latin typeface="Inter"/>
            </a:endParaRPr>
          </a:p>
          <a:p>
            <a:pPr algn="l">
              <a:buFont typeface="Arial" panose="020B0604020202020204" pitchFamily="34" charset="0"/>
              <a:buChar char="•"/>
            </a:pPr>
            <a:r>
              <a:rPr lang="en-US" b="1" i="0" dirty="0">
                <a:solidFill>
                  <a:srgbClr val="000000"/>
                </a:solidFill>
                <a:effectLst/>
                <a:latin typeface="Inter"/>
              </a:rPr>
              <a:t>Informed data analysis:</a:t>
            </a:r>
            <a:r>
              <a:rPr lang="en-US" b="0" i="0" dirty="0">
                <a:solidFill>
                  <a:srgbClr val="000000"/>
                </a:solidFill>
                <a:effectLst/>
                <a:latin typeface="Inter"/>
              </a:rPr>
              <a:t> Provides a solid foundation for further statistical modeling or machine learning by understanding your data's characteristics.</a:t>
            </a:r>
          </a:p>
          <a:p>
            <a:pPr algn="l">
              <a:buFont typeface="Arial" panose="020B0604020202020204" pitchFamily="34" charset="0"/>
              <a:buChar char="•"/>
            </a:pPr>
            <a:r>
              <a:rPr lang="en-US" b="1" i="0" dirty="0">
                <a:solidFill>
                  <a:srgbClr val="000000"/>
                </a:solidFill>
                <a:effectLst/>
                <a:latin typeface="Inter"/>
              </a:rPr>
              <a:t>Uncovering hidden insights:</a:t>
            </a:r>
            <a:r>
              <a:rPr lang="en-US" b="0" i="0" dirty="0">
                <a:solidFill>
                  <a:srgbClr val="000000"/>
                </a:solidFill>
                <a:effectLst/>
                <a:latin typeface="Inter"/>
              </a:rPr>
              <a:t> May reveal unexpected patterns or relationships that could be crucial for your analysis.</a:t>
            </a:r>
          </a:p>
          <a:p>
            <a:pPr algn="l">
              <a:buFont typeface="Arial" panose="020B0604020202020204" pitchFamily="34" charset="0"/>
              <a:buChar char="•"/>
            </a:pPr>
            <a:r>
              <a:rPr lang="en-US" b="1" i="0" dirty="0">
                <a:solidFill>
                  <a:srgbClr val="000000"/>
                </a:solidFill>
                <a:effectLst/>
                <a:latin typeface="Inter"/>
              </a:rPr>
              <a:t>Improved data quality:</a:t>
            </a:r>
            <a:r>
              <a:rPr lang="en-US" b="0" i="0" dirty="0">
                <a:solidFill>
                  <a:srgbClr val="000000"/>
                </a:solidFill>
                <a:effectLst/>
                <a:latin typeface="Inter"/>
              </a:rPr>
              <a:t> Helps identify and address data quality issues before diving into complex models.</a:t>
            </a:r>
          </a:p>
          <a:p>
            <a:pPr algn="l"/>
            <a:r>
              <a:rPr lang="en-US" b="1" i="0" dirty="0">
                <a:solidFill>
                  <a:srgbClr val="000000"/>
                </a:solidFill>
                <a:effectLst/>
                <a:latin typeface="Inter"/>
              </a:rPr>
              <a:t>Overall, EDA is an iterative process</a:t>
            </a:r>
            <a:endParaRPr lang="en-US" b="0" i="0" dirty="0">
              <a:solidFill>
                <a:srgbClr val="000000"/>
              </a:solidFill>
              <a:effectLst/>
              <a:latin typeface="Inter"/>
            </a:endParaRPr>
          </a:p>
          <a:p>
            <a:endParaRPr lang="en-US" dirty="0"/>
          </a:p>
        </p:txBody>
      </p:sp>
      <p:sp>
        <p:nvSpPr>
          <p:cNvPr id="4" name="Slide Number Placeholder 3">
            <a:extLst>
              <a:ext uri="{FF2B5EF4-FFF2-40B4-BE49-F238E27FC236}">
                <a16:creationId xmlns:a16="http://schemas.microsoft.com/office/drawing/2014/main" id="{5E7DFD24-FB0D-66CE-A107-492497C0D5C8}"/>
              </a:ext>
            </a:extLst>
          </p:cNvPr>
          <p:cNvSpPr>
            <a:spLocks noGrp="1"/>
          </p:cNvSpPr>
          <p:nvPr>
            <p:ph type="sldNum" sz="quarter" idx="12"/>
          </p:nvPr>
        </p:nvSpPr>
        <p:spPr/>
        <p:txBody>
          <a:bodyPr/>
          <a:lstStyle/>
          <a:p>
            <a:fld id="{EDC09929-258B-4839-8B94-2FB6E9BCA606}" type="slidenum">
              <a:rPr lang="en-US" smtClean="0"/>
              <a:t>72</a:t>
            </a:fld>
            <a:endParaRPr lang="en-US"/>
          </a:p>
        </p:txBody>
      </p:sp>
    </p:spTree>
    <p:extLst>
      <p:ext uri="{BB962C8B-B14F-4D97-AF65-F5344CB8AC3E}">
        <p14:creationId xmlns:p14="http://schemas.microsoft.com/office/powerpoint/2010/main" val="34013297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F612F-E075-9419-F913-D23DEFA914AC}"/>
              </a:ext>
            </a:extLst>
          </p:cNvPr>
          <p:cNvSpPr>
            <a:spLocks noGrp="1"/>
          </p:cNvSpPr>
          <p:nvPr>
            <p:ph type="title"/>
          </p:nvPr>
        </p:nvSpPr>
        <p:spPr/>
        <p:txBody>
          <a:bodyPr/>
          <a:lstStyle/>
          <a:p>
            <a:r>
              <a:rPr lang="en-US" dirty="0"/>
              <a:t>pandas</a:t>
            </a:r>
          </a:p>
        </p:txBody>
      </p:sp>
      <p:sp>
        <p:nvSpPr>
          <p:cNvPr id="3" name="Text Placeholder 2">
            <a:extLst>
              <a:ext uri="{FF2B5EF4-FFF2-40B4-BE49-F238E27FC236}">
                <a16:creationId xmlns:a16="http://schemas.microsoft.com/office/drawing/2014/main" id="{15D46E50-A30B-CF6B-C406-67EED6A2B6F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5CBB349-8028-55CB-86D5-6625A42CF0ED}"/>
              </a:ext>
            </a:extLst>
          </p:cNvPr>
          <p:cNvSpPr>
            <a:spLocks noGrp="1"/>
          </p:cNvSpPr>
          <p:nvPr>
            <p:ph type="sldNum" sz="quarter" idx="12"/>
          </p:nvPr>
        </p:nvSpPr>
        <p:spPr/>
        <p:txBody>
          <a:bodyPr/>
          <a:lstStyle/>
          <a:p>
            <a:fld id="{A029A0F6-2DF9-4192-8F5C-F504453B3B85}" type="slidenum">
              <a:rPr lang="en-US" smtClean="0"/>
              <a:t>73</a:t>
            </a:fld>
            <a:endParaRPr lang="en-US"/>
          </a:p>
        </p:txBody>
      </p:sp>
      <p:pic>
        <p:nvPicPr>
          <p:cNvPr id="5" name="Picture 4">
            <a:extLst>
              <a:ext uri="{FF2B5EF4-FFF2-40B4-BE49-F238E27FC236}">
                <a16:creationId xmlns:a16="http://schemas.microsoft.com/office/drawing/2014/main" id="{5F7A92FA-0208-8F09-A3F9-C9A4D69243D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11357" y="1225296"/>
            <a:ext cx="3451121" cy="3451121"/>
          </a:xfrm>
          <a:prstGeom prst="rect">
            <a:avLst/>
          </a:prstGeom>
        </p:spPr>
      </p:pic>
    </p:spTree>
    <p:extLst>
      <p:ext uri="{BB962C8B-B14F-4D97-AF65-F5344CB8AC3E}">
        <p14:creationId xmlns:p14="http://schemas.microsoft.com/office/powerpoint/2010/main" val="4872292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78D5FB-6D12-F167-276B-6D3A013B4813}"/>
              </a:ext>
            </a:extLst>
          </p:cNvPr>
          <p:cNvSpPr>
            <a:spLocks noGrp="1"/>
          </p:cNvSpPr>
          <p:nvPr>
            <p:ph type="title"/>
          </p:nvPr>
        </p:nvSpPr>
        <p:spPr/>
        <p:txBody>
          <a:bodyPr/>
          <a:lstStyle/>
          <a:p>
            <a:r>
              <a:rPr lang="en-US" b="1" dirty="0">
                <a:cs typeface="Calibri Light"/>
              </a:rPr>
              <a:t>What is pandas ?</a:t>
            </a:r>
            <a:endParaRPr lang="en-US" dirty="0"/>
          </a:p>
        </p:txBody>
      </p:sp>
      <p:sp>
        <p:nvSpPr>
          <p:cNvPr id="6" name="Content Placeholder 5">
            <a:extLst>
              <a:ext uri="{FF2B5EF4-FFF2-40B4-BE49-F238E27FC236}">
                <a16:creationId xmlns:a16="http://schemas.microsoft.com/office/drawing/2014/main" id="{340C015D-470A-1C1E-4800-213D5B8525A6}"/>
              </a:ext>
            </a:extLst>
          </p:cNvPr>
          <p:cNvSpPr>
            <a:spLocks noGrp="1"/>
          </p:cNvSpPr>
          <p:nvPr>
            <p:ph idx="1"/>
          </p:nvPr>
        </p:nvSpPr>
        <p:spPr/>
        <p:txBody>
          <a:bodyPr/>
          <a:lstStyle/>
          <a:p>
            <a:r>
              <a:rPr lang="en-US" dirty="0">
                <a:ea typeface="+mn-lt"/>
                <a:cs typeface="+mn-lt"/>
              </a:rPr>
              <a:t>Pandas is a Python library used for working with datasets. </a:t>
            </a:r>
          </a:p>
          <a:p>
            <a:r>
              <a:rPr lang="en-US" dirty="0">
                <a:ea typeface="+mn-lt"/>
                <a:cs typeface="+mn-lt"/>
              </a:rPr>
              <a:t>It has functions for analyzing, cleaning, exploring, and manipulating data. </a:t>
            </a:r>
          </a:p>
          <a:p>
            <a:r>
              <a:rPr lang="en-US" dirty="0">
                <a:ea typeface="+mn-lt"/>
                <a:cs typeface="+mn-lt"/>
              </a:rPr>
              <a:t>Pandas allows importing data from various file formats such as comma-separated values, tab-separated values, JSON, SQL database tables or queries, and Microsoft Excel.</a:t>
            </a:r>
          </a:p>
          <a:p>
            <a:r>
              <a:rPr lang="en-US" dirty="0">
                <a:cs typeface="Calibri" panose="020F0502020204030204"/>
              </a:rPr>
              <a:t>Even we can do some basic visualization with it.</a:t>
            </a:r>
          </a:p>
          <a:p>
            <a:endParaRPr lang="en-US" dirty="0"/>
          </a:p>
        </p:txBody>
      </p:sp>
      <p:sp>
        <p:nvSpPr>
          <p:cNvPr id="4" name="Slide Number Placeholder 3">
            <a:extLst>
              <a:ext uri="{FF2B5EF4-FFF2-40B4-BE49-F238E27FC236}">
                <a16:creationId xmlns:a16="http://schemas.microsoft.com/office/drawing/2014/main" id="{FACCF553-EFE3-6AD8-0F24-CDD74D2D24CB}"/>
              </a:ext>
            </a:extLst>
          </p:cNvPr>
          <p:cNvSpPr>
            <a:spLocks noGrp="1"/>
          </p:cNvSpPr>
          <p:nvPr>
            <p:ph type="sldNum" sz="quarter" idx="12"/>
          </p:nvPr>
        </p:nvSpPr>
        <p:spPr/>
        <p:txBody>
          <a:bodyPr/>
          <a:lstStyle/>
          <a:p>
            <a:fld id="{A029A0F6-2DF9-4192-8F5C-F504453B3B85}" type="slidenum">
              <a:rPr lang="en-US" smtClean="0"/>
              <a:t>74</a:t>
            </a:fld>
            <a:endParaRPr lang="en-US"/>
          </a:p>
        </p:txBody>
      </p:sp>
    </p:spTree>
    <p:extLst>
      <p:ext uri="{BB962C8B-B14F-4D97-AF65-F5344CB8AC3E}">
        <p14:creationId xmlns:p14="http://schemas.microsoft.com/office/powerpoint/2010/main" val="14856789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EC562-B723-5A12-62D2-453220ABF4B4}"/>
              </a:ext>
            </a:extLst>
          </p:cNvPr>
          <p:cNvSpPr>
            <a:spLocks noGrp="1"/>
          </p:cNvSpPr>
          <p:nvPr>
            <p:ph type="title"/>
          </p:nvPr>
        </p:nvSpPr>
        <p:spPr/>
        <p:txBody>
          <a:bodyPr/>
          <a:lstStyle/>
          <a:p>
            <a:r>
              <a:rPr lang="en-US" b="1">
                <a:cs typeface="Calibri Light"/>
              </a:rPr>
              <a:t>Types of data structure in pandas</a:t>
            </a:r>
          </a:p>
        </p:txBody>
      </p:sp>
      <p:graphicFrame>
        <p:nvGraphicFramePr>
          <p:cNvPr id="4" name="Table 4">
            <a:extLst>
              <a:ext uri="{FF2B5EF4-FFF2-40B4-BE49-F238E27FC236}">
                <a16:creationId xmlns:a16="http://schemas.microsoft.com/office/drawing/2014/main" id="{02904F6A-21E0-44DB-D633-4D2AA004BB33}"/>
              </a:ext>
            </a:extLst>
          </p:cNvPr>
          <p:cNvGraphicFramePr>
            <a:graphicFrameLocks noGrp="1"/>
          </p:cNvGraphicFramePr>
          <p:nvPr>
            <p:ph idx="1"/>
          </p:nvPr>
        </p:nvGraphicFramePr>
        <p:xfrm>
          <a:off x="1069862" y="2524022"/>
          <a:ext cx="10058386" cy="2560320"/>
        </p:xfrm>
        <a:graphic>
          <a:graphicData uri="http://schemas.openxmlformats.org/drawingml/2006/table">
            <a:tbl>
              <a:tblPr firstRow="1" bandRow="1">
                <a:tableStyleId>{5C22544A-7EE6-4342-B048-85BDC9FD1C3A}</a:tableStyleId>
              </a:tblPr>
              <a:tblGrid>
                <a:gridCol w="1927410">
                  <a:extLst>
                    <a:ext uri="{9D8B030D-6E8A-4147-A177-3AD203B41FA5}">
                      <a16:colId xmlns:a16="http://schemas.microsoft.com/office/drawing/2014/main" val="1669392740"/>
                    </a:ext>
                  </a:extLst>
                </a:gridCol>
                <a:gridCol w="1255058">
                  <a:extLst>
                    <a:ext uri="{9D8B030D-6E8A-4147-A177-3AD203B41FA5}">
                      <a16:colId xmlns:a16="http://schemas.microsoft.com/office/drawing/2014/main" val="193225259"/>
                    </a:ext>
                  </a:extLst>
                </a:gridCol>
                <a:gridCol w="6875918">
                  <a:extLst>
                    <a:ext uri="{9D8B030D-6E8A-4147-A177-3AD203B41FA5}">
                      <a16:colId xmlns:a16="http://schemas.microsoft.com/office/drawing/2014/main" val="3993229461"/>
                    </a:ext>
                  </a:extLst>
                </a:gridCol>
              </a:tblGrid>
              <a:tr h="370840">
                <a:tc>
                  <a:txBody>
                    <a:bodyPr/>
                    <a:lstStyle/>
                    <a:p>
                      <a:pPr algn="ctr"/>
                      <a:r>
                        <a:rPr lang="en-US" dirty="0"/>
                        <a:t>Data Structure</a:t>
                      </a:r>
                    </a:p>
                  </a:txBody>
                  <a:tcPr/>
                </a:tc>
                <a:tc>
                  <a:txBody>
                    <a:bodyPr/>
                    <a:lstStyle/>
                    <a:p>
                      <a:pPr algn="ctr"/>
                      <a:r>
                        <a:rPr lang="en-US"/>
                        <a:t>Dimension</a:t>
                      </a:r>
                    </a:p>
                  </a:txBody>
                  <a:tcPr/>
                </a:tc>
                <a:tc>
                  <a:txBody>
                    <a:bodyPr/>
                    <a:lstStyle/>
                    <a:p>
                      <a:pPr algn="ctr"/>
                      <a:r>
                        <a:rPr lang="en-US"/>
                        <a:t>Description</a:t>
                      </a:r>
                    </a:p>
                  </a:txBody>
                  <a:tcPr/>
                </a:tc>
                <a:extLst>
                  <a:ext uri="{0D108BD9-81ED-4DB2-BD59-A6C34878D82A}">
                    <a16:rowId xmlns:a16="http://schemas.microsoft.com/office/drawing/2014/main" val="2484374934"/>
                  </a:ext>
                </a:extLst>
              </a:tr>
              <a:tr h="358588">
                <a:tc>
                  <a:txBody>
                    <a:bodyPr/>
                    <a:lstStyle/>
                    <a:p>
                      <a:pPr algn="ctr"/>
                      <a:r>
                        <a:rPr lang="en-US"/>
                        <a:t>Series</a:t>
                      </a:r>
                    </a:p>
                  </a:txBody>
                  <a:tcPr/>
                </a:tc>
                <a:tc>
                  <a:txBody>
                    <a:bodyPr/>
                    <a:lstStyle/>
                    <a:p>
                      <a:pPr algn="ctr"/>
                      <a:r>
                        <a:rPr lang="en-US"/>
                        <a:t>Single column</a:t>
                      </a:r>
                    </a:p>
                  </a:txBody>
                  <a:tcPr/>
                </a:tc>
                <a:tc>
                  <a:txBody>
                    <a:bodyPr/>
                    <a:lstStyle/>
                    <a:p>
                      <a:pPr lvl="0" algn="ctr">
                        <a:buNone/>
                      </a:pPr>
                      <a:r>
                        <a:rPr lang="en-US" sz="1800" b="0" i="0" u="none" strike="noStrike" noProof="0">
                          <a:latin typeface="Calibri"/>
                        </a:rPr>
                        <a:t>It is a 1D array holding data of any type. Example.</a:t>
                      </a:r>
                      <a:endParaRPr lang="en-US"/>
                    </a:p>
                  </a:txBody>
                  <a:tcPr/>
                </a:tc>
                <a:extLst>
                  <a:ext uri="{0D108BD9-81ED-4DB2-BD59-A6C34878D82A}">
                    <a16:rowId xmlns:a16="http://schemas.microsoft.com/office/drawing/2014/main" val="3542014067"/>
                  </a:ext>
                </a:extLst>
              </a:tr>
              <a:tr h="370840">
                <a:tc>
                  <a:txBody>
                    <a:bodyPr/>
                    <a:lstStyle/>
                    <a:p>
                      <a:pPr algn="ctr"/>
                      <a:r>
                        <a:rPr lang="en-US"/>
                        <a:t>DataFrame</a:t>
                      </a:r>
                    </a:p>
                  </a:txBody>
                  <a:tcPr/>
                </a:tc>
                <a:tc>
                  <a:txBody>
                    <a:bodyPr/>
                    <a:lstStyle/>
                    <a:p>
                      <a:pPr algn="ctr"/>
                      <a:r>
                        <a:rPr lang="en-US"/>
                        <a:t>Multiple column</a:t>
                      </a:r>
                    </a:p>
                  </a:txBody>
                  <a:tcPr/>
                </a:tc>
                <a:tc>
                  <a:txBody>
                    <a:bodyPr/>
                    <a:lstStyle/>
                    <a:p>
                      <a:pPr lvl="0" algn="ctr">
                        <a:buNone/>
                      </a:pPr>
                      <a:r>
                        <a:rPr lang="en-US" sz="1800" b="0" i="0" u="none" strike="noStrike" noProof="0">
                          <a:latin typeface="Calibri"/>
                        </a:rPr>
                        <a:t>It is  a 2D data structure, like a 2D array, or a table with rows and columns.</a:t>
                      </a:r>
                      <a:endParaRPr lang="en-US"/>
                    </a:p>
                  </a:txBody>
                  <a:tcPr/>
                </a:tc>
                <a:extLst>
                  <a:ext uri="{0D108BD9-81ED-4DB2-BD59-A6C34878D82A}">
                    <a16:rowId xmlns:a16="http://schemas.microsoft.com/office/drawing/2014/main" val="3378936770"/>
                  </a:ext>
                </a:extLst>
              </a:tr>
              <a:tr h="370840">
                <a:tc>
                  <a:txBody>
                    <a:bodyPr/>
                    <a:lstStyle/>
                    <a:p>
                      <a:pPr algn="ctr"/>
                      <a:r>
                        <a:rPr lang="en-US"/>
                        <a:t>Panel</a:t>
                      </a:r>
                    </a:p>
                  </a:txBody>
                  <a:tcPr/>
                </a:tc>
                <a:tc>
                  <a:txBody>
                    <a:bodyPr/>
                    <a:lstStyle/>
                    <a:p>
                      <a:pPr algn="ctr"/>
                      <a:r>
                        <a:rPr lang="en-US"/>
                        <a:t>Multiple Table</a:t>
                      </a:r>
                    </a:p>
                  </a:txBody>
                  <a:tcPr/>
                </a:tc>
                <a:tc>
                  <a:txBody>
                    <a:bodyPr/>
                    <a:lstStyle/>
                    <a:p>
                      <a:pPr lvl="0" algn="ctr">
                        <a:buNone/>
                      </a:pPr>
                      <a:r>
                        <a:rPr lang="en-US" sz="1800" b="0" i="0" u="none" strike="noStrike" noProof="0" dirty="0">
                          <a:latin typeface="Calibri"/>
                        </a:rPr>
                        <a:t>It is a 3D container of data.</a:t>
                      </a:r>
                      <a:endParaRPr lang="en-US" dirty="0"/>
                    </a:p>
                  </a:txBody>
                  <a:tcPr/>
                </a:tc>
                <a:extLst>
                  <a:ext uri="{0D108BD9-81ED-4DB2-BD59-A6C34878D82A}">
                    <a16:rowId xmlns:a16="http://schemas.microsoft.com/office/drawing/2014/main" val="2742279663"/>
                  </a:ext>
                </a:extLst>
              </a:tr>
            </a:tbl>
          </a:graphicData>
        </a:graphic>
      </p:graphicFrame>
      <p:sp>
        <p:nvSpPr>
          <p:cNvPr id="3" name="Slide Number Placeholder 2">
            <a:extLst>
              <a:ext uri="{FF2B5EF4-FFF2-40B4-BE49-F238E27FC236}">
                <a16:creationId xmlns:a16="http://schemas.microsoft.com/office/drawing/2014/main" id="{3660DDDF-D98A-2ED8-B346-9241B3C65E5E}"/>
              </a:ext>
            </a:extLst>
          </p:cNvPr>
          <p:cNvSpPr>
            <a:spLocks noGrp="1"/>
          </p:cNvSpPr>
          <p:nvPr>
            <p:ph type="sldNum" sz="quarter" idx="12"/>
          </p:nvPr>
        </p:nvSpPr>
        <p:spPr/>
        <p:txBody>
          <a:bodyPr/>
          <a:lstStyle/>
          <a:p>
            <a:fld id="{4CE482DC-2269-4F26-9D2A-7E44B1A4CD85}" type="slidenum">
              <a:rPr lang="en-US" smtClean="0"/>
              <a:t>75</a:t>
            </a:fld>
            <a:endParaRPr lang="en-US"/>
          </a:p>
        </p:txBody>
      </p:sp>
    </p:spTree>
    <p:extLst>
      <p:ext uri="{BB962C8B-B14F-4D97-AF65-F5344CB8AC3E}">
        <p14:creationId xmlns:p14="http://schemas.microsoft.com/office/powerpoint/2010/main" val="120579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F753-2610-EB3E-2F5C-346F82EEA973}"/>
              </a:ext>
            </a:extLst>
          </p:cNvPr>
          <p:cNvSpPr>
            <a:spLocks noGrp="1"/>
          </p:cNvSpPr>
          <p:nvPr>
            <p:ph type="title"/>
          </p:nvPr>
        </p:nvSpPr>
        <p:spPr/>
        <p:txBody>
          <a:bodyPr/>
          <a:lstStyle/>
          <a:p>
            <a:r>
              <a:rPr lang="en-US" b="1">
                <a:cs typeface="Calibri Light"/>
              </a:rPr>
              <a:t>Pandas Series</a:t>
            </a:r>
          </a:p>
        </p:txBody>
      </p:sp>
      <p:sp>
        <p:nvSpPr>
          <p:cNvPr id="3" name="Content Placeholder 2">
            <a:extLst>
              <a:ext uri="{FF2B5EF4-FFF2-40B4-BE49-F238E27FC236}">
                <a16:creationId xmlns:a16="http://schemas.microsoft.com/office/drawing/2014/main" id="{FAA39B9E-135E-DB2A-2CC5-83224D79AB96}"/>
              </a:ext>
            </a:extLst>
          </p:cNvPr>
          <p:cNvSpPr>
            <a:spLocks noGrp="1"/>
          </p:cNvSpPr>
          <p:nvPr>
            <p:ph idx="1"/>
          </p:nvPr>
        </p:nvSpPr>
        <p:spPr/>
        <p:txBody>
          <a:bodyPr vert="horz" lIns="0" tIns="45720" rIns="0" bIns="45720" rtlCol="0" anchor="t">
            <a:normAutofit fontScale="92500" lnSpcReduction="10000"/>
          </a:bodyPr>
          <a:lstStyle/>
          <a:p>
            <a:r>
              <a:rPr lang="en-US">
                <a:ea typeface="+mn-lt"/>
                <a:cs typeface="+mn-lt"/>
              </a:rPr>
              <a:t>Pandas Series is a one-dimensional labeled array capable of holding any data type, like int, float, string etc.</a:t>
            </a:r>
          </a:p>
          <a:p>
            <a:r>
              <a:rPr lang="en-US">
                <a:ea typeface="+mn-lt"/>
                <a:cs typeface="+mn-lt"/>
              </a:rPr>
              <a:t>Series represents a single column with index, which is either independent or belongs to a Pandas DataFrame.</a:t>
            </a:r>
          </a:p>
          <a:p>
            <a:r>
              <a:rPr lang="en-US">
                <a:cs typeface="Calibri"/>
              </a:rPr>
              <a:t>We can create a series from </a:t>
            </a:r>
            <a:r>
              <a:rPr lang="en-US" b="1">
                <a:cs typeface="Calibri"/>
              </a:rPr>
              <a:t>list, tuple, dictionary and numpy array</a:t>
            </a:r>
            <a:r>
              <a:rPr lang="en-US">
                <a:cs typeface="Calibri"/>
              </a:rPr>
              <a:t>.</a:t>
            </a:r>
          </a:p>
          <a:p>
            <a:r>
              <a:rPr lang="en-US">
                <a:cs typeface="Calibri"/>
              </a:rPr>
              <a:t>To create a series first</a:t>
            </a:r>
            <a:r>
              <a:rPr lang="en-US">
                <a:latin typeface="Calibri" panose="020F0502020204030204"/>
                <a:cs typeface="Calibri"/>
              </a:rPr>
              <a:t> we have to import the pandas library.</a:t>
            </a:r>
          </a:p>
          <a:p>
            <a:r>
              <a:rPr lang="en-US">
                <a:latin typeface="Consolas"/>
                <a:cs typeface="Calibri"/>
              </a:rPr>
              <a:t>&gt;&gt;&gt; import pandas as pd</a:t>
            </a:r>
          </a:p>
          <a:p>
            <a:r>
              <a:rPr lang="en-US">
                <a:latin typeface="Consolas"/>
                <a:cs typeface="Calibri"/>
              </a:rPr>
              <a:t>&gt;&gt;&gt; </a:t>
            </a:r>
            <a:r>
              <a:rPr lang="en-US" err="1">
                <a:latin typeface="Consolas"/>
                <a:cs typeface="Calibri"/>
              </a:rPr>
              <a:t>pd.Series</a:t>
            </a:r>
            <a:r>
              <a:rPr lang="en-US">
                <a:latin typeface="Consolas"/>
                <a:cs typeface="Calibri"/>
              </a:rPr>
              <a:t>([1,2,3,4,5])  </a:t>
            </a:r>
            <a:r>
              <a:rPr lang="en-US">
                <a:latin typeface="Calibri"/>
                <a:cs typeface="Calibri"/>
              </a:rPr>
              <a:t>#from list</a:t>
            </a:r>
          </a:p>
          <a:p>
            <a:r>
              <a:rPr lang="en-US">
                <a:latin typeface="Consolas"/>
                <a:cs typeface="Calibri"/>
              </a:rPr>
              <a:t>&gt;&gt;&gt; </a:t>
            </a:r>
            <a:r>
              <a:rPr lang="en-US" err="1">
                <a:latin typeface="Consolas"/>
                <a:cs typeface="Calibri"/>
              </a:rPr>
              <a:t>pd.Series</a:t>
            </a:r>
            <a:r>
              <a:rPr lang="en-US">
                <a:latin typeface="Consolas"/>
                <a:cs typeface="Calibri"/>
              </a:rPr>
              <a:t>(('a','b',20,7.5)) </a:t>
            </a:r>
            <a:r>
              <a:rPr lang="en-US">
                <a:latin typeface="Calibri"/>
                <a:cs typeface="Calibri"/>
              </a:rPr>
              <a:t>#from tuple</a:t>
            </a:r>
          </a:p>
          <a:p>
            <a:r>
              <a:rPr lang="en-US">
                <a:latin typeface="Consolas"/>
                <a:cs typeface="Calibri"/>
              </a:rPr>
              <a:t>&gt;&gt;&gt; </a:t>
            </a:r>
            <a:r>
              <a:rPr lang="en-US" err="1">
                <a:latin typeface="Consolas"/>
                <a:ea typeface="+mn-lt"/>
                <a:cs typeface="+mn-lt"/>
              </a:rPr>
              <a:t>pd.Series</a:t>
            </a:r>
            <a:r>
              <a:rPr lang="en-US">
                <a:latin typeface="Consolas"/>
                <a:ea typeface="+mn-lt"/>
                <a:cs typeface="+mn-lt"/>
              </a:rPr>
              <a:t>({'a':12,'b':23,'c':'AB','d':'OX'}) #from dictionary</a:t>
            </a:r>
            <a:endParaRPr lang="en-US">
              <a:latin typeface="Consolas"/>
              <a:cs typeface="Calibri"/>
            </a:endParaRPr>
          </a:p>
          <a:p>
            <a:r>
              <a:rPr lang="en-US">
                <a:latin typeface="Consolas"/>
                <a:cs typeface="Calibri"/>
              </a:rPr>
              <a:t>&gt;&gt;&gt; </a:t>
            </a:r>
            <a:r>
              <a:rPr lang="en-US" err="1">
                <a:latin typeface="Consolas"/>
                <a:cs typeface="Calibri"/>
              </a:rPr>
              <a:t>pd.Series</a:t>
            </a:r>
            <a:r>
              <a:rPr lang="en-US">
                <a:latin typeface="Consolas"/>
                <a:cs typeface="Calibri"/>
              </a:rPr>
              <a:t>(</a:t>
            </a:r>
            <a:r>
              <a:rPr lang="en-US" err="1">
                <a:latin typeface="Consolas"/>
                <a:cs typeface="Calibri"/>
              </a:rPr>
              <a:t>np.array</a:t>
            </a:r>
            <a:r>
              <a:rPr lang="en-US">
                <a:latin typeface="Consolas"/>
                <a:cs typeface="Calibri"/>
              </a:rPr>
              <a:t>([11,20,12,32,52]))   #from </a:t>
            </a:r>
            <a:r>
              <a:rPr lang="en-US" err="1">
                <a:latin typeface="Consolas"/>
                <a:cs typeface="Calibri"/>
              </a:rPr>
              <a:t>numpy</a:t>
            </a:r>
            <a:r>
              <a:rPr lang="en-US">
                <a:latin typeface="Consolas"/>
                <a:cs typeface="Calibri"/>
              </a:rPr>
              <a:t> array</a:t>
            </a:r>
          </a:p>
          <a:p>
            <a:endParaRPr lang="en-US">
              <a:latin typeface="Calibri"/>
              <a:cs typeface="Calibri"/>
            </a:endParaRPr>
          </a:p>
        </p:txBody>
      </p:sp>
      <p:sp>
        <p:nvSpPr>
          <p:cNvPr id="4" name="Slide Number Placeholder 3">
            <a:extLst>
              <a:ext uri="{FF2B5EF4-FFF2-40B4-BE49-F238E27FC236}">
                <a16:creationId xmlns:a16="http://schemas.microsoft.com/office/drawing/2014/main" id="{07551ECE-6259-8EF8-7D08-9042735A2E9F}"/>
              </a:ext>
            </a:extLst>
          </p:cNvPr>
          <p:cNvSpPr>
            <a:spLocks noGrp="1"/>
          </p:cNvSpPr>
          <p:nvPr>
            <p:ph type="sldNum" sz="quarter" idx="12"/>
          </p:nvPr>
        </p:nvSpPr>
        <p:spPr/>
        <p:txBody>
          <a:bodyPr/>
          <a:lstStyle/>
          <a:p>
            <a:fld id="{4CE482DC-2269-4F26-9D2A-7E44B1A4CD85}" type="slidenum">
              <a:rPr lang="en-US" smtClean="0"/>
              <a:t>76</a:t>
            </a:fld>
            <a:endParaRPr lang="en-US"/>
          </a:p>
        </p:txBody>
      </p:sp>
    </p:spTree>
    <p:extLst>
      <p:ext uri="{BB962C8B-B14F-4D97-AF65-F5344CB8AC3E}">
        <p14:creationId xmlns:p14="http://schemas.microsoft.com/office/powerpoint/2010/main" val="8824009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9BEC0-CEC8-1F38-34CA-9CD167DA4947}"/>
              </a:ext>
            </a:extLst>
          </p:cNvPr>
          <p:cNvSpPr>
            <a:spLocks noGrp="1"/>
          </p:cNvSpPr>
          <p:nvPr>
            <p:ph type="title"/>
          </p:nvPr>
        </p:nvSpPr>
        <p:spPr/>
        <p:txBody>
          <a:bodyPr/>
          <a:lstStyle/>
          <a:p>
            <a:r>
              <a:rPr lang="en-US" b="1">
                <a:cs typeface="Calibri Light"/>
              </a:rPr>
              <a:t>Pandas DataFrame</a:t>
            </a:r>
          </a:p>
        </p:txBody>
      </p:sp>
      <p:sp>
        <p:nvSpPr>
          <p:cNvPr id="3" name="Content Placeholder 2">
            <a:extLst>
              <a:ext uri="{FF2B5EF4-FFF2-40B4-BE49-F238E27FC236}">
                <a16:creationId xmlns:a16="http://schemas.microsoft.com/office/drawing/2014/main" id="{ABB390C9-EA71-4F91-CCBF-39FDCB8D4951}"/>
              </a:ext>
            </a:extLst>
          </p:cNvPr>
          <p:cNvSpPr>
            <a:spLocks noGrp="1"/>
          </p:cNvSpPr>
          <p:nvPr>
            <p:ph idx="1"/>
          </p:nvPr>
        </p:nvSpPr>
        <p:spPr>
          <a:xfrm>
            <a:off x="1097280" y="1845734"/>
            <a:ext cx="10274060" cy="4023360"/>
          </a:xfrm>
        </p:spPr>
        <p:txBody>
          <a:bodyPr vert="horz" lIns="0" tIns="45720" rIns="0" bIns="45720" rtlCol="0" anchor="t">
            <a:normAutofit fontScale="92500" lnSpcReduction="10000"/>
          </a:bodyPr>
          <a:lstStyle/>
          <a:p>
            <a:r>
              <a:rPr lang="en-US">
                <a:cs typeface="Calibri"/>
              </a:rPr>
              <a:t>Pandas</a:t>
            </a:r>
            <a:r>
              <a:rPr lang="en-US">
                <a:ea typeface="+mn-lt"/>
                <a:cs typeface="+mn-lt"/>
              </a:rPr>
              <a:t> DataFrame is a widely used data structure which works with a two-dimensional array with labeled axes (rows and columns).</a:t>
            </a:r>
          </a:p>
          <a:p>
            <a:r>
              <a:rPr lang="en-US">
                <a:cs typeface="Calibri"/>
              </a:rPr>
              <a:t>We can create DataFrame using list, tuple, dictionary, </a:t>
            </a:r>
            <a:r>
              <a:rPr lang="en-US" err="1">
                <a:cs typeface="Calibri"/>
              </a:rPr>
              <a:t>numpy</a:t>
            </a:r>
            <a:r>
              <a:rPr lang="en-US">
                <a:cs typeface="Calibri"/>
              </a:rPr>
              <a:t> array and pandas series.</a:t>
            </a:r>
          </a:p>
          <a:p>
            <a:r>
              <a:rPr lang="en-US">
                <a:cs typeface="Calibri"/>
              </a:rPr>
              <a:t>To create a data frame first</a:t>
            </a:r>
          </a:p>
          <a:p>
            <a:r>
              <a:rPr lang="en-US">
                <a:latin typeface="Consolas"/>
                <a:cs typeface="Calibri"/>
              </a:rPr>
              <a:t>import pandas as pd</a:t>
            </a:r>
          </a:p>
          <a:p>
            <a:r>
              <a:rPr lang="en-US">
                <a:latin typeface="Consolas"/>
                <a:cs typeface="Calibri"/>
              </a:rPr>
              <a:t>&gt;&gt;&gt; </a:t>
            </a:r>
            <a:r>
              <a:rPr lang="en-US" err="1">
                <a:latin typeface="Consolas"/>
                <a:cs typeface="Calibri"/>
              </a:rPr>
              <a:t>pd.DataFrame</a:t>
            </a:r>
            <a:r>
              <a:rPr lang="en-US">
                <a:latin typeface="Consolas"/>
                <a:cs typeface="Calibri"/>
              </a:rPr>
              <a:t>([[1,2,3],[11,22,33],[111,222,333]]) #using list</a:t>
            </a:r>
          </a:p>
          <a:p>
            <a:r>
              <a:rPr lang="en-US">
                <a:latin typeface="Consolas"/>
                <a:cs typeface="Calibri"/>
              </a:rPr>
              <a:t>&gt;&gt;&gt; </a:t>
            </a:r>
            <a:r>
              <a:rPr lang="en-US" err="1">
                <a:latin typeface="Consolas"/>
                <a:ea typeface="+mn-lt"/>
                <a:cs typeface="+mn-lt"/>
              </a:rPr>
              <a:t>pd.DataFrame</a:t>
            </a:r>
            <a:r>
              <a:rPr lang="en-US">
                <a:latin typeface="Consolas"/>
                <a:ea typeface="+mn-lt"/>
                <a:cs typeface="+mn-lt"/>
              </a:rPr>
              <a:t>(((10,20,30),(21,22,23),(74,52,25))) #using tuple</a:t>
            </a:r>
          </a:p>
          <a:p>
            <a:r>
              <a:rPr lang="en-US">
                <a:latin typeface="Consolas"/>
                <a:ea typeface="+mn-lt"/>
                <a:cs typeface="+mn-lt"/>
              </a:rPr>
              <a:t>&gt;&gt;&gt; </a:t>
            </a:r>
            <a:r>
              <a:rPr lang="en-US" err="1">
                <a:latin typeface="Consolas"/>
                <a:ea typeface="+mn-lt"/>
                <a:cs typeface="+mn-lt"/>
              </a:rPr>
              <a:t>pd.DataFrame</a:t>
            </a:r>
            <a:r>
              <a:rPr lang="en-US">
                <a:latin typeface="Consolas"/>
                <a:ea typeface="+mn-lt"/>
                <a:cs typeface="+mn-lt"/>
              </a:rPr>
              <a:t>({'a':[5,2],'b':[4,3],'c':[9,5]}) #using dictionary </a:t>
            </a:r>
            <a:endParaRPr lang="en-US">
              <a:latin typeface="Consolas"/>
              <a:cs typeface="Calibri"/>
            </a:endParaRPr>
          </a:p>
          <a:p>
            <a:r>
              <a:rPr lang="en-US">
                <a:latin typeface="Consolas"/>
                <a:cs typeface="Calibri"/>
              </a:rPr>
              <a:t>&gt;&gt;&gt; </a:t>
            </a:r>
            <a:r>
              <a:rPr lang="en-US" err="1">
                <a:latin typeface="Consolas"/>
                <a:ea typeface="+mn-lt"/>
                <a:cs typeface="+mn-lt"/>
              </a:rPr>
              <a:t>pd.DataFrame</a:t>
            </a:r>
            <a:r>
              <a:rPr lang="en-US">
                <a:latin typeface="Consolas"/>
                <a:ea typeface="+mn-lt"/>
                <a:cs typeface="+mn-lt"/>
              </a:rPr>
              <a:t>([</a:t>
            </a:r>
            <a:r>
              <a:rPr lang="en-US" err="1">
                <a:latin typeface="Consolas"/>
                <a:ea typeface="+mn-lt"/>
                <a:cs typeface="+mn-lt"/>
              </a:rPr>
              <a:t>np.array</a:t>
            </a:r>
            <a:r>
              <a:rPr lang="en-US">
                <a:latin typeface="Consolas"/>
                <a:ea typeface="+mn-lt"/>
                <a:cs typeface="+mn-lt"/>
              </a:rPr>
              <a:t>([5,2,3]),</a:t>
            </a:r>
            <a:r>
              <a:rPr lang="en-US" err="1">
                <a:latin typeface="Consolas"/>
                <a:ea typeface="+mn-lt"/>
                <a:cs typeface="+mn-lt"/>
              </a:rPr>
              <a:t>np.array</a:t>
            </a:r>
            <a:r>
              <a:rPr lang="en-US">
                <a:latin typeface="Consolas"/>
                <a:ea typeface="+mn-lt"/>
                <a:cs typeface="+mn-lt"/>
              </a:rPr>
              <a:t>([1,6,4]),</a:t>
            </a:r>
            <a:r>
              <a:rPr lang="en-US" err="1">
                <a:latin typeface="Consolas"/>
                <a:ea typeface="+mn-lt"/>
                <a:cs typeface="+mn-lt"/>
              </a:rPr>
              <a:t>np.array</a:t>
            </a:r>
            <a:r>
              <a:rPr lang="en-US">
                <a:latin typeface="Consolas"/>
                <a:ea typeface="+mn-lt"/>
                <a:cs typeface="+mn-lt"/>
              </a:rPr>
              <a:t>([0,7,2])])</a:t>
            </a:r>
            <a:endParaRPr lang="en-US">
              <a:latin typeface="Consolas"/>
              <a:cs typeface="Calibri"/>
            </a:endParaRPr>
          </a:p>
          <a:p>
            <a:r>
              <a:rPr lang="en-US">
                <a:latin typeface="Consolas"/>
                <a:cs typeface="Calibri"/>
              </a:rPr>
              <a:t>&gt;&gt;&gt; </a:t>
            </a:r>
            <a:r>
              <a:rPr lang="en-US" err="1">
                <a:latin typeface="Consolas"/>
                <a:ea typeface="+mn-lt"/>
                <a:cs typeface="+mn-lt"/>
              </a:rPr>
              <a:t>pd.DataFrame</a:t>
            </a:r>
            <a:r>
              <a:rPr lang="en-US">
                <a:latin typeface="Consolas"/>
                <a:ea typeface="+mn-lt"/>
                <a:cs typeface="+mn-lt"/>
              </a:rPr>
              <a:t>([</a:t>
            </a:r>
            <a:r>
              <a:rPr lang="en-US" err="1">
                <a:latin typeface="Consolas"/>
                <a:ea typeface="+mn-lt"/>
                <a:cs typeface="+mn-lt"/>
              </a:rPr>
              <a:t>pd.Series</a:t>
            </a:r>
            <a:r>
              <a:rPr lang="en-US">
                <a:latin typeface="Consolas"/>
                <a:ea typeface="+mn-lt"/>
                <a:cs typeface="+mn-lt"/>
              </a:rPr>
              <a:t>([4,7,1]),</a:t>
            </a:r>
            <a:r>
              <a:rPr lang="en-US" err="1">
                <a:latin typeface="Consolas"/>
                <a:ea typeface="+mn-lt"/>
                <a:cs typeface="+mn-lt"/>
              </a:rPr>
              <a:t>pd.Series</a:t>
            </a:r>
            <a:r>
              <a:rPr lang="en-US">
                <a:latin typeface="Consolas"/>
                <a:ea typeface="+mn-lt"/>
                <a:cs typeface="+mn-lt"/>
              </a:rPr>
              <a:t>([3,5,1]),</a:t>
            </a:r>
            <a:r>
              <a:rPr lang="en-US" err="1">
                <a:latin typeface="Consolas"/>
                <a:ea typeface="+mn-lt"/>
                <a:cs typeface="+mn-lt"/>
              </a:rPr>
              <a:t>pd.Series</a:t>
            </a:r>
            <a:r>
              <a:rPr lang="en-US">
                <a:latin typeface="Consolas"/>
                <a:ea typeface="+mn-lt"/>
                <a:cs typeface="+mn-lt"/>
              </a:rPr>
              <a:t>([8,7,1])])</a:t>
            </a:r>
            <a:endParaRPr lang="en-US">
              <a:latin typeface="Consolas"/>
              <a:cs typeface="Calibri"/>
            </a:endParaRPr>
          </a:p>
          <a:p>
            <a:endParaRPr lang="en-US">
              <a:latin typeface="Consola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6C3E5CD9-D628-106A-5B7D-ECB93152A03E}"/>
              </a:ext>
            </a:extLst>
          </p:cNvPr>
          <p:cNvSpPr>
            <a:spLocks noGrp="1"/>
          </p:cNvSpPr>
          <p:nvPr>
            <p:ph type="sldNum" sz="quarter" idx="12"/>
          </p:nvPr>
        </p:nvSpPr>
        <p:spPr/>
        <p:txBody>
          <a:bodyPr/>
          <a:lstStyle/>
          <a:p>
            <a:fld id="{4CE482DC-2269-4F26-9D2A-7E44B1A4CD85}" type="slidenum">
              <a:rPr lang="en-US" smtClean="0"/>
              <a:t>77</a:t>
            </a:fld>
            <a:endParaRPr lang="en-US"/>
          </a:p>
        </p:txBody>
      </p:sp>
    </p:spTree>
    <p:extLst>
      <p:ext uri="{BB962C8B-B14F-4D97-AF65-F5344CB8AC3E}">
        <p14:creationId xmlns:p14="http://schemas.microsoft.com/office/powerpoint/2010/main" val="22355774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65B44-B14F-AB2F-89E4-ED73DA123739}"/>
              </a:ext>
            </a:extLst>
          </p:cNvPr>
          <p:cNvSpPr>
            <a:spLocks noGrp="1"/>
          </p:cNvSpPr>
          <p:nvPr>
            <p:ph type="title"/>
          </p:nvPr>
        </p:nvSpPr>
        <p:spPr/>
        <p:txBody>
          <a:bodyPr/>
          <a:lstStyle/>
          <a:p>
            <a:r>
              <a:rPr lang="en-US" b="1" dirty="0">
                <a:cs typeface="Calibri Light"/>
              </a:rPr>
              <a:t>Basic Functionality and attributes of </a:t>
            </a:r>
            <a:r>
              <a:rPr lang="en-US" b="1" dirty="0" err="1">
                <a:cs typeface="Calibri Light"/>
              </a:rPr>
              <a:t>DataFrame</a:t>
            </a:r>
            <a:endParaRPr lang="en-US" b="1" dirty="0">
              <a:cs typeface="Calibri Light"/>
            </a:endParaRPr>
          </a:p>
        </p:txBody>
      </p:sp>
      <p:sp>
        <p:nvSpPr>
          <p:cNvPr id="3" name="Content Placeholder 2">
            <a:extLst>
              <a:ext uri="{FF2B5EF4-FFF2-40B4-BE49-F238E27FC236}">
                <a16:creationId xmlns:a16="http://schemas.microsoft.com/office/drawing/2014/main" id="{B92DC943-F679-EFCE-12CE-A67F82841B5C}"/>
              </a:ext>
            </a:extLst>
          </p:cNvPr>
          <p:cNvSpPr>
            <a:spLocks noGrp="1"/>
          </p:cNvSpPr>
          <p:nvPr>
            <p:ph idx="1"/>
          </p:nvPr>
        </p:nvSpPr>
        <p:spPr/>
        <p:txBody>
          <a:bodyPr vert="horz" lIns="0" tIns="45720" rIns="0" bIns="45720" rtlCol="0" anchor="t">
            <a:normAutofit lnSpcReduction="10000"/>
          </a:bodyPr>
          <a:lstStyle/>
          <a:p>
            <a:r>
              <a:rPr lang="en-US" dirty="0">
                <a:latin typeface="Consolas"/>
              </a:rPr>
              <a:t>&gt;&gt;&gt; </a:t>
            </a:r>
            <a:r>
              <a:rPr lang="en-US" dirty="0" err="1">
                <a:latin typeface="Consolas"/>
              </a:rPr>
              <a:t>df</a:t>
            </a:r>
            <a:r>
              <a:rPr lang="en-US" dirty="0">
                <a:latin typeface="Consolas"/>
              </a:rPr>
              <a:t>=</a:t>
            </a:r>
            <a:r>
              <a:rPr lang="en-US" dirty="0" err="1">
                <a:latin typeface="Consolas"/>
              </a:rPr>
              <a:t>pd.DataFrame</a:t>
            </a:r>
            <a:r>
              <a:rPr lang="en-US" dirty="0">
                <a:latin typeface="Consolas"/>
              </a:rPr>
              <a:t>({'a':[5,2,9],'b':[4,3,8],'c'[9,5,7],'d'['</a:t>
            </a:r>
            <a:r>
              <a:rPr lang="en-US" dirty="0" err="1">
                <a:latin typeface="Consolas"/>
              </a:rPr>
              <a:t>x','y','z</a:t>
            </a:r>
            <a:r>
              <a:rPr lang="en-US" dirty="0">
                <a:latin typeface="Consolas"/>
              </a:rPr>
              <a:t>']})</a:t>
            </a:r>
          </a:p>
          <a:p>
            <a:r>
              <a:rPr lang="en-US" dirty="0" err="1">
                <a:latin typeface="Consolas"/>
              </a:rPr>
              <a:t>df.head</a:t>
            </a:r>
            <a:r>
              <a:rPr lang="en-US" dirty="0">
                <a:latin typeface="Consolas"/>
              </a:rPr>
              <a:t>()</a:t>
            </a:r>
          </a:p>
          <a:p>
            <a:pPr marL="383540" lvl="1"/>
            <a:r>
              <a:rPr lang="en-US" dirty="0">
                <a:latin typeface="Calibri"/>
                <a:cs typeface="Calibri" panose="020F0502020204030204"/>
              </a:rPr>
              <a:t>Returns first five records.</a:t>
            </a:r>
          </a:p>
          <a:p>
            <a:r>
              <a:rPr lang="en-US" dirty="0" err="1">
                <a:latin typeface="Consolas"/>
                <a:cs typeface="Calibri" panose="020F0502020204030204"/>
              </a:rPr>
              <a:t>df.tail</a:t>
            </a:r>
            <a:r>
              <a:rPr lang="en-US" dirty="0">
                <a:latin typeface="Consolas"/>
                <a:cs typeface="Calibri" panose="020F0502020204030204"/>
              </a:rPr>
              <a:t>()</a:t>
            </a:r>
          </a:p>
          <a:p>
            <a:pPr marL="383540" lvl="1"/>
            <a:r>
              <a:rPr lang="en-US" dirty="0">
                <a:latin typeface="Calibri"/>
                <a:cs typeface="Calibri" panose="020F0502020204030204"/>
              </a:rPr>
              <a:t>Returns last five records.</a:t>
            </a:r>
            <a:endParaRPr lang="en-US" dirty="0">
              <a:latin typeface="Calibri"/>
              <a:ea typeface="+mn-lt"/>
              <a:cs typeface="+mn-lt"/>
            </a:endParaRPr>
          </a:p>
          <a:p>
            <a:r>
              <a:rPr lang="en-US" dirty="0" err="1">
                <a:latin typeface="Consolas"/>
                <a:cs typeface="Calibri" panose="020F0502020204030204"/>
              </a:rPr>
              <a:t>df.sample</a:t>
            </a:r>
            <a:r>
              <a:rPr lang="en-US" dirty="0">
                <a:latin typeface="Consolas"/>
                <a:cs typeface="Calibri" panose="020F0502020204030204"/>
              </a:rPr>
              <a:t>()</a:t>
            </a:r>
          </a:p>
          <a:p>
            <a:pPr marL="383540" lvl="1"/>
            <a:r>
              <a:rPr lang="en-US" dirty="0">
                <a:latin typeface="Calibri"/>
                <a:cs typeface="Calibri" panose="020F0502020204030204"/>
              </a:rPr>
              <a:t>Returns only one random sample.</a:t>
            </a:r>
            <a:endParaRPr lang="en-US">
              <a:cs typeface="Calibri"/>
            </a:endParaRPr>
          </a:p>
          <a:p>
            <a:r>
              <a:rPr lang="en-US" dirty="0">
                <a:latin typeface="Consolas"/>
                <a:cs typeface="Calibri" panose="020F0502020204030204"/>
              </a:rPr>
              <a:t>df.info()</a:t>
            </a:r>
          </a:p>
          <a:p>
            <a:pPr marL="383540" lvl="1"/>
            <a:r>
              <a:rPr lang="en-US" dirty="0">
                <a:latin typeface="Calibri"/>
                <a:cs typeface="Calibri" panose="020F0502020204030204"/>
              </a:rPr>
              <a:t>Returns the basic information of the dataset.</a:t>
            </a:r>
          </a:p>
          <a:p>
            <a:r>
              <a:rPr lang="en-US" dirty="0" err="1">
                <a:latin typeface="Consolas"/>
                <a:cs typeface="Calibri"/>
              </a:rPr>
              <a:t>df.describe</a:t>
            </a:r>
            <a:r>
              <a:rPr lang="en-US" dirty="0">
                <a:latin typeface="Consolas"/>
                <a:cs typeface="Calibri"/>
              </a:rPr>
              <a:t>()</a:t>
            </a:r>
          </a:p>
          <a:p>
            <a:pPr marL="383540" lvl="1"/>
            <a:r>
              <a:rPr lang="en-US" dirty="0">
                <a:latin typeface="Calibri"/>
                <a:cs typeface="Calibri"/>
              </a:rPr>
              <a:t>Returns the description of the data.</a:t>
            </a:r>
          </a:p>
        </p:txBody>
      </p:sp>
      <p:sp>
        <p:nvSpPr>
          <p:cNvPr id="4" name="Slide Number Placeholder 3">
            <a:extLst>
              <a:ext uri="{FF2B5EF4-FFF2-40B4-BE49-F238E27FC236}">
                <a16:creationId xmlns:a16="http://schemas.microsoft.com/office/drawing/2014/main" id="{39A56D72-3B1E-1734-4FDD-A8583F90E946}"/>
              </a:ext>
            </a:extLst>
          </p:cNvPr>
          <p:cNvSpPr>
            <a:spLocks noGrp="1"/>
          </p:cNvSpPr>
          <p:nvPr>
            <p:ph type="sldNum" sz="quarter" idx="12"/>
          </p:nvPr>
        </p:nvSpPr>
        <p:spPr/>
        <p:txBody>
          <a:bodyPr/>
          <a:lstStyle/>
          <a:p>
            <a:fld id="{4CE482DC-2269-4F26-9D2A-7E44B1A4CD85}" type="slidenum">
              <a:rPr lang="en-US" smtClean="0"/>
              <a:t>78</a:t>
            </a:fld>
            <a:endParaRPr lang="en-US"/>
          </a:p>
        </p:txBody>
      </p:sp>
    </p:spTree>
    <p:extLst>
      <p:ext uri="{BB962C8B-B14F-4D97-AF65-F5344CB8AC3E}">
        <p14:creationId xmlns:p14="http://schemas.microsoft.com/office/powerpoint/2010/main" val="38881035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F1770-4D2F-DC5E-AF64-E9FAC75DCF19}"/>
              </a:ext>
            </a:extLst>
          </p:cNvPr>
          <p:cNvSpPr>
            <a:spLocks noGrp="1"/>
          </p:cNvSpPr>
          <p:nvPr>
            <p:ph type="title"/>
          </p:nvPr>
        </p:nvSpPr>
        <p:spPr/>
        <p:txBody>
          <a:bodyPr>
            <a:normAutofit/>
          </a:bodyPr>
          <a:lstStyle/>
          <a:p>
            <a:r>
              <a:rPr lang="en-US" b="1" dirty="0">
                <a:ea typeface="+mj-lt"/>
                <a:cs typeface="+mj-lt"/>
              </a:rPr>
              <a:t>Basic Functionality and attributes of </a:t>
            </a:r>
            <a:r>
              <a:rPr lang="en-US" b="1" dirty="0" err="1">
                <a:ea typeface="+mj-lt"/>
                <a:cs typeface="+mj-lt"/>
              </a:rPr>
              <a:t>DataFrame</a:t>
            </a:r>
            <a:r>
              <a:rPr lang="en-US" b="1" dirty="0">
                <a:ea typeface="+mj-lt"/>
                <a:cs typeface="+mj-lt"/>
              </a:rPr>
              <a:t> contd.</a:t>
            </a:r>
            <a:endParaRPr lang="en-US" dirty="0">
              <a:cs typeface="Calibri Light"/>
            </a:endParaRPr>
          </a:p>
        </p:txBody>
      </p:sp>
      <p:sp>
        <p:nvSpPr>
          <p:cNvPr id="3" name="Content Placeholder 2">
            <a:extLst>
              <a:ext uri="{FF2B5EF4-FFF2-40B4-BE49-F238E27FC236}">
                <a16:creationId xmlns:a16="http://schemas.microsoft.com/office/drawing/2014/main" id="{94057EE5-A9F6-CD04-46A9-C363E3803144}"/>
              </a:ext>
            </a:extLst>
          </p:cNvPr>
          <p:cNvSpPr>
            <a:spLocks noGrp="1"/>
          </p:cNvSpPr>
          <p:nvPr>
            <p:ph idx="1"/>
          </p:nvPr>
        </p:nvSpPr>
        <p:spPr/>
        <p:txBody>
          <a:bodyPr vert="horz" lIns="0" tIns="45720" rIns="0" bIns="45720" rtlCol="0" anchor="t">
            <a:normAutofit/>
          </a:bodyPr>
          <a:lstStyle/>
          <a:p>
            <a:r>
              <a:rPr lang="en-US" dirty="0" err="1">
                <a:latin typeface="Consolas"/>
                <a:cs typeface="Calibri"/>
              </a:rPr>
              <a:t>df.shape</a:t>
            </a:r>
            <a:endParaRPr lang="en-US">
              <a:latin typeface="Consolas"/>
            </a:endParaRPr>
          </a:p>
          <a:p>
            <a:pPr marL="383540" lvl="1"/>
            <a:r>
              <a:rPr lang="en-US" dirty="0">
                <a:latin typeface="Calibri"/>
                <a:cs typeface="Calibri"/>
              </a:rPr>
              <a:t>Returns the </a:t>
            </a:r>
            <a:r>
              <a:rPr lang="en-US" dirty="0" err="1">
                <a:latin typeface="Calibri"/>
                <a:cs typeface="Calibri"/>
              </a:rPr>
              <a:t>DataFrame</a:t>
            </a:r>
            <a:r>
              <a:rPr lang="en-US" dirty="0">
                <a:latin typeface="Calibri"/>
                <a:cs typeface="Calibri"/>
              </a:rPr>
              <a:t> shape</a:t>
            </a:r>
          </a:p>
          <a:p>
            <a:r>
              <a:rPr lang="en-US" dirty="0" err="1">
                <a:latin typeface="Consolas"/>
                <a:cs typeface="Calibri"/>
              </a:rPr>
              <a:t>df.dtyes</a:t>
            </a:r>
            <a:endParaRPr lang="en-US">
              <a:latin typeface="Consolas"/>
              <a:cs typeface="Calibri"/>
            </a:endParaRPr>
          </a:p>
          <a:p>
            <a:pPr marL="383540" lvl="1"/>
            <a:r>
              <a:rPr lang="en-US" dirty="0">
                <a:latin typeface="Calibri"/>
                <a:cs typeface="Calibri"/>
              </a:rPr>
              <a:t>Returns the columns data type.</a:t>
            </a:r>
          </a:p>
          <a:p>
            <a:r>
              <a:rPr lang="en-US" dirty="0" err="1">
                <a:latin typeface="Consolas"/>
                <a:cs typeface="Calibri"/>
              </a:rPr>
              <a:t>df.index</a:t>
            </a:r>
            <a:endParaRPr lang="en-US">
              <a:latin typeface="Consolas"/>
              <a:cs typeface="Calibri"/>
            </a:endParaRPr>
          </a:p>
          <a:p>
            <a:pPr marL="383540" lvl="1"/>
            <a:r>
              <a:rPr lang="en-US" dirty="0">
                <a:ea typeface="+mn-lt"/>
                <a:cs typeface="+mn-lt"/>
              </a:rPr>
              <a:t>Returns a </a:t>
            </a:r>
            <a:r>
              <a:rPr lang="en-US" dirty="0" err="1">
                <a:ea typeface="+mn-lt"/>
                <a:cs typeface="+mn-lt"/>
              </a:rPr>
              <a:t>RangeIndex</a:t>
            </a:r>
            <a:r>
              <a:rPr lang="en-US" dirty="0">
                <a:ea typeface="+mn-lt"/>
                <a:cs typeface="+mn-lt"/>
              </a:rPr>
              <a:t> object with the start, stop, and step values.</a:t>
            </a:r>
            <a:endParaRPr lang="en-US">
              <a:latin typeface="Calibri"/>
              <a:cs typeface="Calibri"/>
            </a:endParaRPr>
          </a:p>
          <a:p>
            <a:r>
              <a:rPr lang="en-US" dirty="0" err="1">
                <a:latin typeface="Consolas"/>
                <a:cs typeface="Calibri"/>
              </a:rPr>
              <a:t>df.values</a:t>
            </a:r>
          </a:p>
          <a:p>
            <a:pPr marL="383540" lvl="1"/>
            <a:r>
              <a:rPr lang="en-US" dirty="0">
                <a:latin typeface="Calibri"/>
                <a:cs typeface="Calibri"/>
              </a:rPr>
              <a:t>Returns all the values in the </a:t>
            </a:r>
            <a:r>
              <a:rPr lang="en-US" dirty="0" err="1">
                <a:latin typeface="Calibri"/>
                <a:cs typeface="Calibri"/>
              </a:rPr>
              <a:t>DataFrame</a:t>
            </a:r>
            <a:r>
              <a:rPr lang="en-US" dirty="0">
                <a:latin typeface="Calibri"/>
                <a:cs typeface="Calibri"/>
              </a:rPr>
              <a:t>.</a:t>
            </a:r>
          </a:p>
          <a:p>
            <a:r>
              <a:rPr lang="en-US" dirty="0" err="1">
                <a:latin typeface="Consolas"/>
                <a:cs typeface="Calibri"/>
              </a:rPr>
              <a:t>df.columns</a:t>
            </a:r>
            <a:endParaRPr lang="en-US">
              <a:latin typeface="Consolas"/>
              <a:cs typeface="Calibri"/>
            </a:endParaRPr>
          </a:p>
          <a:p>
            <a:pPr marL="383540" lvl="1"/>
            <a:r>
              <a:rPr lang="en-US" dirty="0">
                <a:latin typeface="Calibri"/>
                <a:cs typeface="Calibri"/>
              </a:rPr>
              <a:t>Returns all the columns name.</a:t>
            </a:r>
          </a:p>
        </p:txBody>
      </p:sp>
      <p:sp>
        <p:nvSpPr>
          <p:cNvPr id="4" name="Slide Number Placeholder 3">
            <a:extLst>
              <a:ext uri="{FF2B5EF4-FFF2-40B4-BE49-F238E27FC236}">
                <a16:creationId xmlns:a16="http://schemas.microsoft.com/office/drawing/2014/main" id="{BB70CB3F-F7BD-91F7-029D-CE568BBD6AE5}"/>
              </a:ext>
            </a:extLst>
          </p:cNvPr>
          <p:cNvSpPr>
            <a:spLocks noGrp="1"/>
          </p:cNvSpPr>
          <p:nvPr>
            <p:ph type="sldNum" sz="quarter" idx="12"/>
          </p:nvPr>
        </p:nvSpPr>
        <p:spPr/>
        <p:txBody>
          <a:bodyPr/>
          <a:lstStyle/>
          <a:p>
            <a:fld id="{4CE482DC-2269-4F26-9D2A-7E44B1A4CD85}" type="slidenum">
              <a:rPr lang="en-US" smtClean="0"/>
              <a:t>79</a:t>
            </a:fld>
            <a:endParaRPr lang="en-US"/>
          </a:p>
        </p:txBody>
      </p:sp>
    </p:spTree>
    <p:extLst>
      <p:ext uri="{BB962C8B-B14F-4D97-AF65-F5344CB8AC3E}">
        <p14:creationId xmlns:p14="http://schemas.microsoft.com/office/powerpoint/2010/main" val="2960832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44B45-3272-4732-9187-0D0E41FA129D}"/>
              </a:ext>
            </a:extLst>
          </p:cNvPr>
          <p:cNvSpPr>
            <a:spLocks noGrp="1"/>
          </p:cNvSpPr>
          <p:nvPr>
            <p:ph type="title"/>
          </p:nvPr>
        </p:nvSpPr>
        <p:spPr/>
        <p:txBody>
          <a:bodyPr/>
          <a:lstStyle/>
          <a:p>
            <a:r>
              <a:rPr lang="en-US" dirty="0"/>
              <a:t>Application Areas</a:t>
            </a:r>
          </a:p>
        </p:txBody>
      </p:sp>
      <p:sp>
        <p:nvSpPr>
          <p:cNvPr id="3" name="Content Placeholder 2">
            <a:extLst>
              <a:ext uri="{FF2B5EF4-FFF2-40B4-BE49-F238E27FC236}">
                <a16:creationId xmlns:a16="http://schemas.microsoft.com/office/drawing/2014/main" id="{809961F2-04A0-40D2-9AC9-0349FD6218FF}"/>
              </a:ext>
            </a:extLst>
          </p:cNvPr>
          <p:cNvSpPr>
            <a:spLocks noGrp="1"/>
          </p:cNvSpPr>
          <p:nvPr>
            <p:ph idx="1"/>
          </p:nvPr>
        </p:nvSpPr>
        <p:spPr/>
        <p:txBody>
          <a:bodyPr/>
          <a:lstStyle/>
          <a:p>
            <a:r>
              <a:rPr lang="en-US" b="1" dirty="0"/>
              <a:t>Graphical User Interfaces </a:t>
            </a:r>
            <a:r>
              <a:rPr lang="en-US" dirty="0"/>
              <a:t>– </a:t>
            </a:r>
            <a:r>
              <a:rPr lang="en-US" dirty="0" err="1"/>
              <a:t>Kivy</a:t>
            </a:r>
            <a:r>
              <a:rPr lang="en-US" dirty="0"/>
              <a:t>, </a:t>
            </a:r>
            <a:r>
              <a:rPr lang="en-US" dirty="0" err="1"/>
              <a:t>PyQT</a:t>
            </a:r>
            <a:r>
              <a:rPr lang="en-US" dirty="0"/>
              <a:t>, </a:t>
            </a:r>
            <a:r>
              <a:rPr lang="en-US" dirty="0" err="1"/>
              <a:t>Tkinter</a:t>
            </a:r>
            <a:r>
              <a:rPr lang="en-US" dirty="0"/>
              <a:t>, </a:t>
            </a:r>
            <a:r>
              <a:rPr lang="en-US" dirty="0" err="1"/>
              <a:t>PyGUI</a:t>
            </a:r>
            <a:r>
              <a:rPr lang="en-US" dirty="0"/>
              <a:t>, </a:t>
            </a:r>
            <a:r>
              <a:rPr lang="en-US" dirty="0" err="1"/>
              <a:t>PySide</a:t>
            </a:r>
            <a:r>
              <a:rPr lang="en-US" dirty="0"/>
              <a:t>, </a:t>
            </a:r>
            <a:r>
              <a:rPr lang="en-US" dirty="0" err="1"/>
              <a:t>WxPython</a:t>
            </a:r>
            <a:r>
              <a:rPr lang="en-US" dirty="0"/>
              <a:t>, </a:t>
            </a:r>
            <a:r>
              <a:rPr lang="en-US" dirty="0" err="1"/>
              <a:t>pygame</a:t>
            </a:r>
            <a:endParaRPr lang="en-US" dirty="0"/>
          </a:p>
        </p:txBody>
      </p:sp>
      <p:pic>
        <p:nvPicPr>
          <p:cNvPr id="5" name="Picture 4">
            <a:extLst>
              <a:ext uri="{FF2B5EF4-FFF2-40B4-BE49-F238E27FC236}">
                <a16:creationId xmlns:a16="http://schemas.microsoft.com/office/drawing/2014/main" id="{C7B94A34-DB88-435C-9F66-71C76AE9FC32}"/>
              </a:ext>
            </a:extLst>
          </p:cNvPr>
          <p:cNvPicPr>
            <a:picLocks noChangeAspect="1"/>
          </p:cNvPicPr>
          <p:nvPr/>
        </p:nvPicPr>
        <p:blipFill>
          <a:blip r:embed="rId2"/>
          <a:stretch>
            <a:fillRect/>
          </a:stretch>
        </p:blipFill>
        <p:spPr>
          <a:xfrm>
            <a:off x="1063751" y="2843295"/>
            <a:ext cx="2256497" cy="1056232"/>
          </a:xfrm>
          <a:prstGeom prst="rect">
            <a:avLst/>
          </a:prstGeom>
        </p:spPr>
      </p:pic>
      <p:pic>
        <p:nvPicPr>
          <p:cNvPr id="7" name="Picture 6">
            <a:extLst>
              <a:ext uri="{FF2B5EF4-FFF2-40B4-BE49-F238E27FC236}">
                <a16:creationId xmlns:a16="http://schemas.microsoft.com/office/drawing/2014/main" id="{13F970D9-0589-477A-BB85-EA0C70764856}"/>
              </a:ext>
            </a:extLst>
          </p:cNvPr>
          <p:cNvPicPr>
            <a:picLocks noChangeAspect="1"/>
          </p:cNvPicPr>
          <p:nvPr/>
        </p:nvPicPr>
        <p:blipFill>
          <a:blip r:embed="rId3"/>
          <a:stretch>
            <a:fillRect/>
          </a:stretch>
        </p:blipFill>
        <p:spPr>
          <a:xfrm>
            <a:off x="7972147" y="2733401"/>
            <a:ext cx="1943968" cy="1050716"/>
          </a:xfrm>
          <a:prstGeom prst="rect">
            <a:avLst/>
          </a:prstGeom>
        </p:spPr>
      </p:pic>
      <p:pic>
        <p:nvPicPr>
          <p:cNvPr id="6" name="Picture 5">
            <a:extLst>
              <a:ext uri="{FF2B5EF4-FFF2-40B4-BE49-F238E27FC236}">
                <a16:creationId xmlns:a16="http://schemas.microsoft.com/office/drawing/2014/main" id="{BD9506CB-5EE6-4F31-9623-850DCBF850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6951" y="4146804"/>
            <a:ext cx="2223399" cy="2126861"/>
          </a:xfrm>
          <a:prstGeom prst="rect">
            <a:avLst/>
          </a:prstGeom>
        </p:spPr>
      </p:pic>
      <p:sp>
        <p:nvSpPr>
          <p:cNvPr id="4" name="Slide Number Placeholder 3">
            <a:extLst>
              <a:ext uri="{FF2B5EF4-FFF2-40B4-BE49-F238E27FC236}">
                <a16:creationId xmlns:a16="http://schemas.microsoft.com/office/drawing/2014/main" id="{CC7B606F-2140-FAEE-0836-180245F2A6DF}"/>
              </a:ext>
            </a:extLst>
          </p:cNvPr>
          <p:cNvSpPr>
            <a:spLocks noGrp="1"/>
          </p:cNvSpPr>
          <p:nvPr>
            <p:ph type="sldNum" sz="quarter" idx="12"/>
          </p:nvPr>
        </p:nvSpPr>
        <p:spPr/>
        <p:txBody>
          <a:bodyPr/>
          <a:lstStyle/>
          <a:p>
            <a:fld id="{A029A0F6-2DF9-4192-8F5C-F504453B3B85}" type="slidenum">
              <a:rPr lang="en-US" smtClean="0"/>
              <a:t>8</a:t>
            </a:fld>
            <a:endParaRPr lang="en-US"/>
          </a:p>
        </p:txBody>
      </p:sp>
    </p:spTree>
    <p:extLst>
      <p:ext uri="{BB962C8B-B14F-4D97-AF65-F5344CB8AC3E}">
        <p14:creationId xmlns:p14="http://schemas.microsoft.com/office/powerpoint/2010/main" val="7499694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050F2-5A7F-12A9-182B-98831F75876D}"/>
              </a:ext>
            </a:extLst>
          </p:cNvPr>
          <p:cNvSpPr>
            <a:spLocks noGrp="1"/>
          </p:cNvSpPr>
          <p:nvPr>
            <p:ph type="title"/>
          </p:nvPr>
        </p:nvSpPr>
        <p:spPr/>
        <p:txBody>
          <a:bodyPr/>
          <a:lstStyle/>
          <a:p>
            <a:r>
              <a:rPr lang="en-US" b="1" dirty="0">
                <a:cs typeface="Calibri Light"/>
              </a:rPr>
              <a:t>Checking &amp; Handling Duplicates</a:t>
            </a:r>
          </a:p>
        </p:txBody>
      </p:sp>
      <p:sp>
        <p:nvSpPr>
          <p:cNvPr id="3" name="Content Placeholder 2">
            <a:extLst>
              <a:ext uri="{FF2B5EF4-FFF2-40B4-BE49-F238E27FC236}">
                <a16:creationId xmlns:a16="http://schemas.microsoft.com/office/drawing/2014/main" id="{3D1CFAC9-8153-A7F2-FFAD-8E8D0AAE4DFB}"/>
              </a:ext>
            </a:extLst>
          </p:cNvPr>
          <p:cNvSpPr>
            <a:spLocks noGrp="1"/>
          </p:cNvSpPr>
          <p:nvPr>
            <p:ph idx="1"/>
          </p:nvPr>
        </p:nvSpPr>
        <p:spPr/>
        <p:txBody>
          <a:bodyPr vert="horz" lIns="0" tIns="45720" rIns="0" bIns="45720" rtlCol="0" anchor="t">
            <a:normAutofit/>
          </a:bodyPr>
          <a:lstStyle/>
          <a:p>
            <a:r>
              <a:rPr lang="en-US" dirty="0">
                <a:latin typeface="Consolas"/>
                <a:ea typeface="+mn-lt"/>
                <a:cs typeface="+mn-lt"/>
              </a:rPr>
              <a:t>&gt;&gt;&gt; data = {'score':[98,98,48,75,75,96,96], 'stream':['EE','EE','IT','CS','CS','MCA','MCA'] }</a:t>
            </a:r>
            <a:endParaRPr lang="en-US" dirty="0">
              <a:latin typeface="Consolas"/>
            </a:endParaRPr>
          </a:p>
          <a:p>
            <a:r>
              <a:rPr lang="en-US" dirty="0">
                <a:latin typeface="Consolas"/>
                <a:ea typeface="+mn-lt"/>
                <a:cs typeface="+mn-lt"/>
              </a:rPr>
              <a:t>&gt;&gt;&gt; df2 = </a:t>
            </a:r>
            <a:r>
              <a:rPr lang="en-US" dirty="0" err="1">
                <a:latin typeface="Consolas"/>
                <a:ea typeface="+mn-lt"/>
                <a:cs typeface="+mn-lt"/>
              </a:rPr>
              <a:t>pd.DataFrame</a:t>
            </a:r>
            <a:r>
              <a:rPr lang="en-US" dirty="0">
                <a:latin typeface="Consolas"/>
                <a:ea typeface="+mn-lt"/>
                <a:cs typeface="+mn-lt"/>
              </a:rPr>
              <a:t>(data)</a:t>
            </a:r>
            <a:endParaRPr lang="en-US">
              <a:latin typeface="Consolas"/>
            </a:endParaRPr>
          </a:p>
          <a:p>
            <a:r>
              <a:rPr lang="en-US" dirty="0">
                <a:latin typeface="Consolas"/>
              </a:rPr>
              <a:t>df2.duplicated()</a:t>
            </a:r>
            <a:endParaRPr lang="en-US" dirty="0">
              <a:latin typeface="Calibri" panose="020F0502020204030204"/>
              <a:cs typeface="Calibri" panose="020F0502020204030204"/>
            </a:endParaRPr>
          </a:p>
          <a:p>
            <a:pPr marL="383540" lvl="1"/>
            <a:r>
              <a:rPr lang="en-US" dirty="0">
                <a:cs typeface="Calibri"/>
              </a:rPr>
              <a:t>Duplicated values are indicated as True values in the resulting Series.</a:t>
            </a:r>
            <a:endParaRPr lang="en-US">
              <a:ea typeface="+mn-lt"/>
              <a:cs typeface="+mn-lt"/>
            </a:endParaRPr>
          </a:p>
          <a:p>
            <a:r>
              <a:rPr lang="en-US" dirty="0">
                <a:latin typeface="Consolas"/>
                <a:cs typeface="Calibri"/>
              </a:rPr>
              <a:t>df2.duplicated().sum()</a:t>
            </a:r>
          </a:p>
          <a:p>
            <a:pPr marL="383540" lvl="1"/>
            <a:r>
              <a:rPr lang="en-US" dirty="0">
                <a:latin typeface="Calibri"/>
                <a:cs typeface="Calibri"/>
              </a:rPr>
              <a:t>Returns the sum of total duplicates</a:t>
            </a:r>
          </a:p>
          <a:p>
            <a:r>
              <a:rPr lang="en-US" dirty="0">
                <a:latin typeface="Consolas"/>
              </a:rPr>
              <a:t>df2.drop_duplicates(subset=['col'],</a:t>
            </a:r>
            <a:r>
              <a:rPr lang="en-US" dirty="0" err="1">
                <a:latin typeface="Consolas"/>
              </a:rPr>
              <a:t>inplace</a:t>
            </a:r>
            <a:r>
              <a:rPr lang="en-US" dirty="0">
                <a:latin typeface="Consolas"/>
              </a:rPr>
              <a:t>=True)</a:t>
            </a:r>
            <a:endParaRPr lang="en-US" dirty="0">
              <a:ea typeface="+mn-lt"/>
              <a:cs typeface="+mn-lt"/>
            </a:endParaRPr>
          </a:p>
          <a:p>
            <a:pPr marL="383540" lvl="1"/>
            <a:r>
              <a:rPr lang="en-US" dirty="0">
                <a:cs typeface="Calibri"/>
              </a:rPr>
              <a:t>Return </a:t>
            </a:r>
            <a:r>
              <a:rPr lang="en-US" dirty="0" err="1">
                <a:cs typeface="Calibri"/>
              </a:rPr>
              <a:t>DataFrame</a:t>
            </a:r>
            <a:r>
              <a:rPr lang="en-US" dirty="0">
                <a:cs typeface="Calibri"/>
              </a:rPr>
              <a:t> with duplicate rows removed.</a:t>
            </a:r>
            <a:endParaRPr lang="en-US" dirty="0">
              <a:ea typeface="+mn-lt"/>
              <a:cs typeface="+mn-lt"/>
            </a:endParaRPr>
          </a:p>
          <a:p>
            <a:endParaRPr lang="en-US">
              <a:cs typeface="Calibri"/>
            </a:endParaRPr>
          </a:p>
        </p:txBody>
      </p:sp>
      <p:sp>
        <p:nvSpPr>
          <p:cNvPr id="4" name="Slide Number Placeholder 3">
            <a:extLst>
              <a:ext uri="{FF2B5EF4-FFF2-40B4-BE49-F238E27FC236}">
                <a16:creationId xmlns:a16="http://schemas.microsoft.com/office/drawing/2014/main" id="{639759FC-7C4F-B3E3-C481-65BC443FDE74}"/>
              </a:ext>
            </a:extLst>
          </p:cNvPr>
          <p:cNvSpPr>
            <a:spLocks noGrp="1"/>
          </p:cNvSpPr>
          <p:nvPr>
            <p:ph type="sldNum" sz="quarter" idx="12"/>
          </p:nvPr>
        </p:nvSpPr>
        <p:spPr/>
        <p:txBody>
          <a:bodyPr/>
          <a:lstStyle/>
          <a:p>
            <a:fld id="{4CE482DC-2269-4F26-9D2A-7E44B1A4CD85}" type="slidenum">
              <a:rPr lang="en-US" smtClean="0"/>
              <a:t>80</a:t>
            </a:fld>
            <a:endParaRPr lang="en-US"/>
          </a:p>
        </p:txBody>
      </p:sp>
    </p:spTree>
    <p:extLst>
      <p:ext uri="{BB962C8B-B14F-4D97-AF65-F5344CB8AC3E}">
        <p14:creationId xmlns:p14="http://schemas.microsoft.com/office/powerpoint/2010/main" val="27883371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32C2D-8631-CD8F-8402-C5A230807B41}"/>
              </a:ext>
            </a:extLst>
          </p:cNvPr>
          <p:cNvSpPr>
            <a:spLocks noGrp="1"/>
          </p:cNvSpPr>
          <p:nvPr>
            <p:ph type="title"/>
          </p:nvPr>
        </p:nvSpPr>
        <p:spPr/>
        <p:txBody>
          <a:bodyPr/>
          <a:lstStyle/>
          <a:p>
            <a:r>
              <a:rPr lang="en-US" b="1" dirty="0">
                <a:cs typeface="Calibri Light"/>
              </a:rPr>
              <a:t>Checking &amp; Handling Null Values</a:t>
            </a:r>
          </a:p>
        </p:txBody>
      </p:sp>
      <p:sp>
        <p:nvSpPr>
          <p:cNvPr id="3" name="Content Placeholder 2">
            <a:extLst>
              <a:ext uri="{FF2B5EF4-FFF2-40B4-BE49-F238E27FC236}">
                <a16:creationId xmlns:a16="http://schemas.microsoft.com/office/drawing/2014/main" id="{23350C38-02C6-A5D6-B7F1-875D6323BFA5}"/>
              </a:ext>
            </a:extLst>
          </p:cNvPr>
          <p:cNvSpPr>
            <a:spLocks noGrp="1"/>
          </p:cNvSpPr>
          <p:nvPr>
            <p:ph idx="1"/>
          </p:nvPr>
        </p:nvSpPr>
        <p:spPr/>
        <p:txBody>
          <a:bodyPr vert="horz" lIns="0" tIns="45720" rIns="0" bIns="45720" rtlCol="0" anchor="t">
            <a:normAutofit fontScale="92500" lnSpcReduction="10000"/>
          </a:bodyPr>
          <a:lstStyle/>
          <a:p>
            <a:r>
              <a:rPr lang="en-US" dirty="0">
                <a:latin typeface="Consolas"/>
                <a:ea typeface="+mn-lt"/>
                <a:cs typeface="+mn-lt"/>
              </a:rPr>
              <a:t>&gt;&gt;&gt; data2 = {'score':[98,np.nan,48,75,np.nan,96,np.nan], 'stream':['EE',np.nan,'IT',np.nan,'CS','MCA',</a:t>
            </a:r>
            <a:r>
              <a:rPr lang="en-US" dirty="0" err="1">
                <a:latin typeface="Consolas"/>
                <a:ea typeface="+mn-lt"/>
                <a:cs typeface="+mn-lt"/>
              </a:rPr>
              <a:t>np.nan</a:t>
            </a:r>
            <a:r>
              <a:rPr lang="en-US" dirty="0">
                <a:latin typeface="Consolas"/>
                <a:ea typeface="+mn-lt"/>
                <a:cs typeface="+mn-lt"/>
              </a:rPr>
              <a:t>], '</a:t>
            </a:r>
            <a:r>
              <a:rPr lang="en-US" dirty="0" err="1">
                <a:latin typeface="Consolas"/>
                <a:ea typeface="+mn-lt"/>
                <a:cs typeface="+mn-lt"/>
              </a:rPr>
              <a:t>pincode</a:t>
            </a:r>
            <a:r>
              <a:rPr lang="en-US" dirty="0">
                <a:latin typeface="Consolas"/>
                <a:ea typeface="+mn-lt"/>
                <a:cs typeface="+mn-lt"/>
              </a:rPr>
              <a:t>':[</a:t>
            </a:r>
            <a:r>
              <a:rPr lang="en-US" dirty="0" err="1">
                <a:latin typeface="Consolas"/>
                <a:ea typeface="+mn-lt"/>
                <a:cs typeface="+mn-lt"/>
              </a:rPr>
              <a:t>np.nan,np.nan,np.nan,np.nan,np.nan,np.nan,np.nan</a:t>
            </a:r>
            <a:r>
              <a:rPr lang="en-US" dirty="0">
                <a:latin typeface="Consolas"/>
                <a:ea typeface="+mn-lt"/>
                <a:cs typeface="+mn-lt"/>
              </a:rPr>
              <a:t>] }</a:t>
            </a:r>
            <a:endParaRPr lang="en-US">
              <a:latin typeface="Consolas"/>
            </a:endParaRPr>
          </a:p>
          <a:p>
            <a:r>
              <a:rPr lang="en-US" dirty="0">
                <a:latin typeface="Consolas"/>
                <a:ea typeface="+mn-lt"/>
                <a:cs typeface="+mn-lt"/>
              </a:rPr>
              <a:t>&gt;&gt;&gt; df3 = </a:t>
            </a:r>
            <a:r>
              <a:rPr lang="en-US" dirty="0" err="1">
                <a:latin typeface="Consolas"/>
                <a:ea typeface="+mn-lt"/>
                <a:cs typeface="+mn-lt"/>
              </a:rPr>
              <a:t>pd.DataFrame</a:t>
            </a:r>
            <a:r>
              <a:rPr lang="en-US" dirty="0">
                <a:latin typeface="Consolas"/>
                <a:ea typeface="+mn-lt"/>
                <a:cs typeface="+mn-lt"/>
              </a:rPr>
              <a:t>(data2)</a:t>
            </a:r>
            <a:endParaRPr lang="en-US">
              <a:latin typeface="Consolas"/>
            </a:endParaRPr>
          </a:p>
          <a:p>
            <a:r>
              <a:rPr lang="en-US" dirty="0">
                <a:latin typeface="Consolas"/>
              </a:rPr>
              <a:t>df3.isna()</a:t>
            </a:r>
            <a:endParaRPr lang="en-US" dirty="0">
              <a:ea typeface="+mn-lt"/>
              <a:cs typeface="+mn-lt"/>
            </a:endParaRPr>
          </a:p>
          <a:p>
            <a:pPr marL="383540" lvl="1"/>
            <a:r>
              <a:rPr lang="en-US" dirty="0">
                <a:cs typeface="Calibri"/>
              </a:rPr>
              <a:t>Detect missing values. Show which entries in a </a:t>
            </a:r>
            <a:r>
              <a:rPr lang="en-US" dirty="0" err="1">
                <a:cs typeface="Calibri"/>
              </a:rPr>
              <a:t>DataFrame</a:t>
            </a:r>
            <a:r>
              <a:rPr lang="en-US" dirty="0">
                <a:cs typeface="Calibri"/>
              </a:rPr>
              <a:t> are NA.</a:t>
            </a:r>
            <a:endParaRPr lang="en-US" dirty="0">
              <a:ea typeface="+mn-lt"/>
              <a:cs typeface="+mn-lt"/>
            </a:endParaRPr>
          </a:p>
          <a:p>
            <a:r>
              <a:rPr lang="en-US" dirty="0">
                <a:latin typeface="Consolas"/>
              </a:rPr>
              <a:t>df3.isnull()</a:t>
            </a:r>
            <a:endParaRPr lang="en-US" dirty="0">
              <a:ea typeface="+mn-lt"/>
              <a:cs typeface="+mn-lt"/>
            </a:endParaRPr>
          </a:p>
          <a:p>
            <a:pPr marL="383540" lvl="1"/>
            <a:r>
              <a:rPr lang="en-US" dirty="0">
                <a:ea typeface="+mn-lt"/>
                <a:cs typeface="+mn-lt"/>
              </a:rPr>
              <a:t>Detect missing values. Show which entries in a </a:t>
            </a:r>
            <a:r>
              <a:rPr lang="en-US" dirty="0" err="1">
                <a:ea typeface="+mn-lt"/>
                <a:cs typeface="+mn-lt"/>
              </a:rPr>
              <a:t>DataFrame</a:t>
            </a:r>
            <a:r>
              <a:rPr lang="en-US" dirty="0">
                <a:ea typeface="+mn-lt"/>
                <a:cs typeface="+mn-lt"/>
              </a:rPr>
              <a:t> are NA.</a:t>
            </a:r>
            <a:endParaRPr lang="en-US" dirty="0">
              <a:cs typeface="Calibri" panose="020F0502020204030204"/>
            </a:endParaRPr>
          </a:p>
          <a:p>
            <a:r>
              <a:rPr lang="en-US" dirty="0">
                <a:latin typeface="Consolas"/>
                <a:cs typeface="Calibri"/>
              </a:rPr>
              <a:t>df3.isnull().sum()</a:t>
            </a:r>
          </a:p>
          <a:p>
            <a:pPr marL="383540" lvl="1"/>
            <a:r>
              <a:rPr lang="en-US" dirty="0">
                <a:latin typeface="Calibri"/>
                <a:cs typeface="Calibri"/>
              </a:rPr>
              <a:t>Returns the total number of null values in each columns.</a:t>
            </a:r>
          </a:p>
          <a:p>
            <a:r>
              <a:rPr lang="en-US" dirty="0">
                <a:latin typeface="Consolas"/>
                <a:cs typeface="Calibri"/>
              </a:rPr>
              <a:t>df3.fillna(value=None, *, method=None, axis=None, </a:t>
            </a:r>
            <a:r>
              <a:rPr lang="en-US" dirty="0" err="1">
                <a:latin typeface="Consolas"/>
                <a:cs typeface="Calibri"/>
              </a:rPr>
              <a:t>inplace</a:t>
            </a:r>
            <a:r>
              <a:rPr lang="en-US" dirty="0">
                <a:latin typeface="Consolas"/>
                <a:cs typeface="Calibri"/>
              </a:rPr>
              <a:t>=False)</a:t>
            </a:r>
            <a:endParaRPr lang="en-US" dirty="0">
              <a:ea typeface="+mn-lt"/>
              <a:cs typeface="+mn-lt"/>
            </a:endParaRPr>
          </a:p>
          <a:p>
            <a:pPr marL="383540" lvl="1"/>
            <a:r>
              <a:rPr lang="en-US" dirty="0">
                <a:cs typeface="Calibri"/>
              </a:rPr>
              <a:t>Fill NA/</a:t>
            </a:r>
            <a:r>
              <a:rPr lang="en-US" dirty="0" err="1">
                <a:cs typeface="Calibri"/>
              </a:rPr>
              <a:t>NaN</a:t>
            </a:r>
            <a:r>
              <a:rPr lang="en-US" dirty="0">
                <a:cs typeface="Calibri"/>
              </a:rPr>
              <a:t> values using the specified method.</a:t>
            </a:r>
            <a:endParaRPr lang="en-US" dirty="0">
              <a:ea typeface="+mn-lt"/>
              <a:cs typeface="+mn-lt"/>
            </a:endParaRPr>
          </a:p>
          <a:p>
            <a:endParaRPr lang="en-US">
              <a:cs typeface="Calibri"/>
            </a:endParaRPr>
          </a:p>
          <a:p>
            <a:pPr marL="383540" lvl="1"/>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33845925-578D-AE12-8460-C327B3682860}"/>
              </a:ext>
            </a:extLst>
          </p:cNvPr>
          <p:cNvSpPr>
            <a:spLocks noGrp="1"/>
          </p:cNvSpPr>
          <p:nvPr>
            <p:ph type="sldNum" sz="quarter" idx="12"/>
          </p:nvPr>
        </p:nvSpPr>
        <p:spPr/>
        <p:txBody>
          <a:bodyPr/>
          <a:lstStyle/>
          <a:p>
            <a:fld id="{4CE482DC-2269-4F26-9D2A-7E44B1A4CD85}" type="slidenum">
              <a:rPr lang="en-US" smtClean="0"/>
              <a:t>81</a:t>
            </a:fld>
            <a:endParaRPr lang="en-US"/>
          </a:p>
        </p:txBody>
      </p:sp>
    </p:spTree>
    <p:extLst>
      <p:ext uri="{BB962C8B-B14F-4D97-AF65-F5344CB8AC3E}">
        <p14:creationId xmlns:p14="http://schemas.microsoft.com/office/powerpoint/2010/main" val="13343095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44658-DC17-9CEC-D37F-1245F3ABCFB5}"/>
              </a:ext>
            </a:extLst>
          </p:cNvPr>
          <p:cNvSpPr>
            <a:spLocks noGrp="1"/>
          </p:cNvSpPr>
          <p:nvPr>
            <p:ph type="title"/>
          </p:nvPr>
        </p:nvSpPr>
        <p:spPr/>
        <p:txBody>
          <a:bodyPr/>
          <a:lstStyle/>
          <a:p>
            <a:r>
              <a:rPr lang="en-US" b="1" dirty="0">
                <a:cs typeface="Calibri Light"/>
              </a:rPr>
              <a:t>Dropping columns and rows</a:t>
            </a:r>
          </a:p>
        </p:txBody>
      </p:sp>
      <p:sp>
        <p:nvSpPr>
          <p:cNvPr id="3" name="Content Placeholder 2">
            <a:extLst>
              <a:ext uri="{FF2B5EF4-FFF2-40B4-BE49-F238E27FC236}">
                <a16:creationId xmlns:a16="http://schemas.microsoft.com/office/drawing/2014/main" id="{EAD17696-7EDD-8774-3AA8-43560E0C852D}"/>
              </a:ext>
            </a:extLst>
          </p:cNvPr>
          <p:cNvSpPr>
            <a:spLocks noGrp="1"/>
          </p:cNvSpPr>
          <p:nvPr>
            <p:ph idx="1"/>
          </p:nvPr>
        </p:nvSpPr>
        <p:spPr/>
        <p:txBody>
          <a:bodyPr vert="horz" lIns="0" tIns="45720" rIns="0" bIns="45720" rtlCol="0" anchor="t">
            <a:normAutofit/>
          </a:bodyPr>
          <a:lstStyle/>
          <a:p>
            <a:r>
              <a:rPr lang="en-US" dirty="0">
                <a:latin typeface="Consolas"/>
                <a:cs typeface="Calibri"/>
              </a:rPr>
              <a:t>df3.drop(columns = </a:t>
            </a:r>
            <a:r>
              <a:rPr lang="en-US" dirty="0" err="1">
                <a:latin typeface="Consolas"/>
                <a:cs typeface="Calibri"/>
              </a:rPr>
              <a:t>list_of_cols_to_drop,inplace</a:t>
            </a:r>
            <a:r>
              <a:rPr lang="en-US" dirty="0">
                <a:latin typeface="Consolas"/>
                <a:cs typeface="Calibri"/>
              </a:rPr>
              <a:t>=</a:t>
            </a:r>
            <a:r>
              <a:rPr lang="en-US" dirty="0" err="1">
                <a:latin typeface="Consolas"/>
                <a:cs typeface="Calibri"/>
              </a:rPr>
              <a:t>True,axis</a:t>
            </a:r>
            <a:r>
              <a:rPr lang="en-US" dirty="0">
                <a:latin typeface="Consolas"/>
                <a:cs typeface="Calibri"/>
              </a:rPr>
              <a:t>=1)</a:t>
            </a:r>
            <a:endParaRPr lang="en-US">
              <a:latin typeface="Consolas"/>
              <a:ea typeface="+mn-lt"/>
              <a:cs typeface="+mn-lt"/>
            </a:endParaRPr>
          </a:p>
          <a:p>
            <a:pPr marL="383540" lvl="1"/>
            <a:r>
              <a:rPr lang="en-US" dirty="0">
                <a:cs typeface="Calibri"/>
              </a:rPr>
              <a:t>For permanent drop of columns</a:t>
            </a:r>
            <a:endParaRPr lang="en-US" dirty="0">
              <a:ea typeface="+mn-lt"/>
              <a:cs typeface="+mn-lt"/>
            </a:endParaRPr>
          </a:p>
          <a:p>
            <a:r>
              <a:rPr lang="en-US" dirty="0">
                <a:latin typeface="Consolas"/>
                <a:cs typeface="Calibri"/>
              </a:rPr>
              <a:t>df3.drop(rows = </a:t>
            </a:r>
            <a:r>
              <a:rPr lang="en-US" dirty="0" err="1">
                <a:latin typeface="Consolas"/>
                <a:cs typeface="Calibri"/>
              </a:rPr>
              <a:t>list_of_rows_to_drop,inplace</a:t>
            </a:r>
            <a:r>
              <a:rPr lang="en-US" dirty="0">
                <a:latin typeface="Consolas"/>
                <a:cs typeface="Calibri"/>
              </a:rPr>
              <a:t>=</a:t>
            </a:r>
            <a:r>
              <a:rPr lang="en-US" dirty="0" err="1">
                <a:latin typeface="Consolas"/>
                <a:cs typeface="Calibri"/>
              </a:rPr>
              <a:t>True,axis</a:t>
            </a:r>
            <a:r>
              <a:rPr lang="en-US" dirty="0">
                <a:latin typeface="Consolas"/>
                <a:cs typeface="Calibri"/>
              </a:rPr>
              <a:t>=0)</a:t>
            </a:r>
            <a:endParaRPr lang="en-US">
              <a:latin typeface="Consolas"/>
              <a:ea typeface="+mn-lt"/>
              <a:cs typeface="+mn-lt"/>
            </a:endParaRPr>
          </a:p>
          <a:p>
            <a:pPr marL="383540" lvl="1"/>
            <a:r>
              <a:rPr lang="en-US" dirty="0">
                <a:cs typeface="Calibri"/>
              </a:rPr>
              <a:t>For permanent drop of rows.</a:t>
            </a:r>
            <a:endParaRPr lang="en-US" dirty="0">
              <a:ea typeface="+mn-lt"/>
              <a:cs typeface="+mn-lt"/>
            </a:endParaRPr>
          </a:p>
          <a:p>
            <a:r>
              <a:rPr lang="en-US" dirty="0">
                <a:latin typeface="Consolas"/>
                <a:cs typeface="Calibri"/>
              </a:rPr>
              <a:t>df3.dropna(axis= 1 or 0, </a:t>
            </a:r>
            <a:r>
              <a:rPr lang="en-US" dirty="0" err="1">
                <a:latin typeface="Consolas"/>
                <a:cs typeface="Calibri"/>
              </a:rPr>
              <a:t>inplace</a:t>
            </a:r>
            <a:r>
              <a:rPr lang="en-US" dirty="0">
                <a:latin typeface="Consolas"/>
                <a:cs typeface="Calibri"/>
              </a:rPr>
              <a:t>=True])</a:t>
            </a:r>
            <a:endParaRPr lang="en-US" dirty="0">
              <a:ea typeface="+mn-lt"/>
              <a:cs typeface="+mn-lt"/>
            </a:endParaRPr>
          </a:p>
          <a:p>
            <a:pPr marL="383540" lvl="1"/>
            <a:r>
              <a:rPr lang="en-US" dirty="0">
                <a:cs typeface="Calibri"/>
              </a:rPr>
              <a:t>Return a new Series with missing values removed.</a:t>
            </a:r>
            <a:endParaRPr lang="en-US" dirty="0">
              <a:ea typeface="+mn-lt"/>
              <a:cs typeface="+mn-lt"/>
            </a:endParaRPr>
          </a:p>
          <a:p>
            <a:endParaRPr lang="en-US">
              <a:cs typeface="Calibri"/>
            </a:endParaRPr>
          </a:p>
          <a:p>
            <a:pPr marL="383540" lvl="1"/>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9FBDEC68-2427-3AEA-5E87-C0063CE03A70}"/>
              </a:ext>
            </a:extLst>
          </p:cNvPr>
          <p:cNvSpPr>
            <a:spLocks noGrp="1"/>
          </p:cNvSpPr>
          <p:nvPr>
            <p:ph type="sldNum" sz="quarter" idx="12"/>
          </p:nvPr>
        </p:nvSpPr>
        <p:spPr/>
        <p:txBody>
          <a:bodyPr/>
          <a:lstStyle/>
          <a:p>
            <a:fld id="{4CE482DC-2269-4F26-9D2A-7E44B1A4CD85}" type="slidenum">
              <a:rPr lang="en-US" smtClean="0"/>
              <a:t>82</a:t>
            </a:fld>
            <a:endParaRPr lang="en-US"/>
          </a:p>
        </p:txBody>
      </p:sp>
    </p:spTree>
    <p:extLst>
      <p:ext uri="{BB962C8B-B14F-4D97-AF65-F5344CB8AC3E}">
        <p14:creationId xmlns:p14="http://schemas.microsoft.com/office/powerpoint/2010/main" val="21598279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78B50-2F61-F9B2-4828-AFF8B3655AC9}"/>
              </a:ext>
            </a:extLst>
          </p:cNvPr>
          <p:cNvSpPr>
            <a:spLocks noGrp="1"/>
          </p:cNvSpPr>
          <p:nvPr>
            <p:ph type="title"/>
          </p:nvPr>
        </p:nvSpPr>
        <p:spPr/>
        <p:txBody>
          <a:bodyPr/>
          <a:lstStyle/>
          <a:p>
            <a:r>
              <a:rPr lang="en-US" b="1">
                <a:cs typeface="Calibri Light"/>
              </a:rPr>
              <a:t>Selecting columns from a </a:t>
            </a:r>
            <a:r>
              <a:rPr lang="en-US" b="1" err="1">
                <a:cs typeface="Calibri Light"/>
              </a:rPr>
              <a:t>DataFrame</a:t>
            </a:r>
            <a:endParaRPr lang="en-US" b="1">
              <a:cs typeface="Calibri Light"/>
            </a:endParaRPr>
          </a:p>
        </p:txBody>
      </p:sp>
      <p:sp>
        <p:nvSpPr>
          <p:cNvPr id="3" name="Content Placeholder 2">
            <a:extLst>
              <a:ext uri="{FF2B5EF4-FFF2-40B4-BE49-F238E27FC236}">
                <a16:creationId xmlns:a16="http://schemas.microsoft.com/office/drawing/2014/main" id="{7B722D7A-2D74-66D6-31CF-008EA64B4965}"/>
              </a:ext>
            </a:extLst>
          </p:cNvPr>
          <p:cNvSpPr>
            <a:spLocks noGrp="1"/>
          </p:cNvSpPr>
          <p:nvPr>
            <p:ph idx="1"/>
          </p:nvPr>
        </p:nvSpPr>
        <p:spPr/>
        <p:txBody>
          <a:bodyPr vert="horz" lIns="0" tIns="45720" rIns="0" bIns="45720" rtlCol="0" anchor="t">
            <a:normAutofit fontScale="92500" lnSpcReduction="10000"/>
          </a:bodyPr>
          <a:lstStyle/>
          <a:p>
            <a:r>
              <a:rPr lang="en-US" dirty="0">
                <a:ea typeface="+mn-lt"/>
                <a:cs typeface="+mn-lt"/>
              </a:rPr>
              <a:t>Create a </a:t>
            </a:r>
            <a:r>
              <a:rPr lang="en-US" dirty="0" err="1">
                <a:ea typeface="+mn-lt"/>
                <a:cs typeface="+mn-lt"/>
              </a:rPr>
              <a:t>DataFrame</a:t>
            </a:r>
            <a:endParaRPr lang="en-US" dirty="0">
              <a:ea typeface="+mn-lt"/>
              <a:cs typeface="+mn-lt"/>
            </a:endParaRPr>
          </a:p>
          <a:p>
            <a:r>
              <a:rPr lang="en-US" dirty="0">
                <a:latin typeface="Consolas"/>
                <a:ea typeface="+mn-lt"/>
                <a:cs typeface="+mn-lt"/>
              </a:rPr>
              <a:t>&gt;&gt;&gt; data = {'name':['</a:t>
            </a:r>
            <a:r>
              <a:rPr lang="en-US" dirty="0" err="1">
                <a:latin typeface="Consolas"/>
                <a:ea typeface="+mn-lt"/>
                <a:cs typeface="+mn-lt"/>
              </a:rPr>
              <a:t>avi</a:t>
            </a:r>
            <a:r>
              <a:rPr lang="en-US" dirty="0">
                <a:latin typeface="Consolas"/>
                <a:ea typeface="+mn-lt"/>
                <a:cs typeface="+mn-lt"/>
              </a:rPr>
              <a:t>','</a:t>
            </a:r>
            <a:r>
              <a:rPr lang="en-US" dirty="0" err="1">
                <a:latin typeface="Consolas"/>
                <a:ea typeface="+mn-lt"/>
                <a:cs typeface="+mn-lt"/>
              </a:rPr>
              <a:t>akshat</a:t>
            </a:r>
            <a:r>
              <a:rPr lang="en-US" dirty="0">
                <a:latin typeface="Consolas"/>
                <a:ea typeface="+mn-lt"/>
                <a:cs typeface="+mn-lt"/>
              </a:rPr>
              <a:t>','</a:t>
            </a:r>
            <a:r>
              <a:rPr lang="en-US" dirty="0" err="1">
                <a:latin typeface="Consolas"/>
                <a:ea typeface="+mn-lt"/>
                <a:cs typeface="+mn-lt"/>
              </a:rPr>
              <a:t>ankita</a:t>
            </a:r>
            <a:r>
              <a:rPr lang="en-US" dirty="0">
                <a:latin typeface="Consolas"/>
                <a:ea typeface="+mn-lt"/>
                <a:cs typeface="+mn-lt"/>
              </a:rPr>
              <a:t>','</a:t>
            </a:r>
            <a:r>
              <a:rPr lang="en-US" dirty="0" err="1">
                <a:latin typeface="Consolas"/>
                <a:ea typeface="+mn-lt"/>
                <a:cs typeface="+mn-lt"/>
              </a:rPr>
              <a:t>riya</a:t>
            </a:r>
            <a:r>
              <a:rPr lang="en-US" dirty="0">
                <a:latin typeface="Consolas"/>
                <a:ea typeface="+mn-lt"/>
                <a:cs typeface="+mn-lt"/>
              </a:rPr>
              <a:t>','</a:t>
            </a:r>
            <a:r>
              <a:rPr lang="en-US" dirty="0" err="1">
                <a:latin typeface="Consolas"/>
                <a:ea typeface="+mn-lt"/>
                <a:cs typeface="+mn-lt"/>
              </a:rPr>
              <a:t>sourav</a:t>
            </a:r>
            <a:r>
              <a:rPr lang="en-US" dirty="0">
                <a:latin typeface="Consolas"/>
                <a:ea typeface="+mn-lt"/>
                <a:cs typeface="+mn-lt"/>
              </a:rPr>
              <a:t>'], '</a:t>
            </a:r>
            <a:r>
              <a:rPr lang="en-US" dirty="0" err="1">
                <a:latin typeface="Consolas"/>
                <a:ea typeface="+mn-lt"/>
                <a:cs typeface="+mn-lt"/>
              </a:rPr>
              <a:t>roll_no</a:t>
            </a:r>
            <a:r>
              <a:rPr lang="en-US" dirty="0">
                <a:latin typeface="Consolas"/>
                <a:ea typeface="+mn-lt"/>
                <a:cs typeface="+mn-lt"/>
              </a:rPr>
              <a:t>':[25,45,20,5,42],'score': [98,48,75,80,96], 'stream':['EE','IT','CS','ECE','MCA'] }</a:t>
            </a:r>
            <a:endParaRPr lang="en-US" dirty="0">
              <a:latin typeface="Consolas"/>
              <a:cs typeface="Calibri" panose="020F0502020204030204"/>
            </a:endParaRPr>
          </a:p>
          <a:p>
            <a:r>
              <a:rPr lang="en-US" dirty="0">
                <a:latin typeface="Consolas"/>
                <a:ea typeface="+mn-lt"/>
                <a:cs typeface="+mn-lt"/>
              </a:rPr>
              <a:t>&gt;&gt;&gt; df4 = </a:t>
            </a:r>
            <a:r>
              <a:rPr lang="en-US" dirty="0" err="1">
                <a:latin typeface="Consolas"/>
                <a:ea typeface="+mn-lt"/>
                <a:cs typeface="+mn-lt"/>
              </a:rPr>
              <a:t>pd.DataFrame</a:t>
            </a:r>
            <a:r>
              <a:rPr lang="en-US" dirty="0">
                <a:latin typeface="Consolas"/>
                <a:ea typeface="+mn-lt"/>
                <a:cs typeface="+mn-lt"/>
              </a:rPr>
              <a:t>(data)</a:t>
            </a:r>
          </a:p>
          <a:p>
            <a:r>
              <a:rPr lang="en-US" dirty="0">
                <a:latin typeface="Calibri"/>
                <a:cs typeface="Calibri"/>
              </a:rPr>
              <a:t>Example:</a:t>
            </a:r>
          </a:p>
          <a:p>
            <a:r>
              <a:rPr lang="en-US" dirty="0">
                <a:latin typeface="Calibri"/>
                <a:cs typeface="Calibri"/>
              </a:rPr>
              <a:t>First selecting a single column</a:t>
            </a:r>
          </a:p>
          <a:p>
            <a:r>
              <a:rPr lang="en-US" dirty="0">
                <a:latin typeface="Consolas"/>
                <a:cs typeface="Calibri"/>
              </a:rPr>
              <a:t>&gt;&gt;&gt; df4['score']</a:t>
            </a:r>
          </a:p>
          <a:p>
            <a:r>
              <a:rPr lang="en-US" dirty="0">
                <a:latin typeface="Calibri"/>
                <a:cs typeface="Calibri"/>
              </a:rPr>
              <a:t>Selecting multiple column</a:t>
            </a:r>
          </a:p>
          <a:p>
            <a:r>
              <a:rPr lang="en-US" dirty="0">
                <a:latin typeface="Consolas"/>
                <a:cs typeface="Calibri"/>
              </a:rPr>
              <a:t>&gt;&gt;&gt; df4[['name', 'score']]</a:t>
            </a:r>
          </a:p>
          <a:p>
            <a:r>
              <a:rPr lang="en-US" dirty="0">
                <a:latin typeface="Consolas"/>
                <a:cs typeface="Calibri"/>
              </a:rPr>
              <a:t>&gt;&gt;&gt; df4[['</a:t>
            </a:r>
            <a:r>
              <a:rPr lang="en-US" dirty="0" err="1">
                <a:latin typeface="Consolas"/>
                <a:cs typeface="Calibri"/>
              </a:rPr>
              <a:t>stream','roll_no','score</a:t>
            </a:r>
            <a:r>
              <a:rPr lang="en-US" dirty="0">
                <a:latin typeface="Consolas"/>
                <a:cs typeface="Calibri"/>
              </a:rPr>
              <a:t>']]</a:t>
            </a:r>
          </a:p>
        </p:txBody>
      </p:sp>
      <p:sp>
        <p:nvSpPr>
          <p:cNvPr id="4" name="Slide Number Placeholder 3">
            <a:extLst>
              <a:ext uri="{FF2B5EF4-FFF2-40B4-BE49-F238E27FC236}">
                <a16:creationId xmlns:a16="http://schemas.microsoft.com/office/drawing/2014/main" id="{E00945FB-D620-F066-2234-7A7EB2DE025A}"/>
              </a:ext>
            </a:extLst>
          </p:cNvPr>
          <p:cNvSpPr>
            <a:spLocks noGrp="1"/>
          </p:cNvSpPr>
          <p:nvPr>
            <p:ph type="sldNum" sz="quarter" idx="12"/>
          </p:nvPr>
        </p:nvSpPr>
        <p:spPr/>
        <p:txBody>
          <a:bodyPr/>
          <a:lstStyle/>
          <a:p>
            <a:fld id="{4CE482DC-2269-4F26-9D2A-7E44B1A4CD85}" type="slidenum">
              <a:rPr lang="en-US" smtClean="0"/>
              <a:t>83</a:t>
            </a:fld>
            <a:endParaRPr lang="en-US"/>
          </a:p>
        </p:txBody>
      </p:sp>
    </p:spTree>
    <p:extLst>
      <p:ext uri="{BB962C8B-B14F-4D97-AF65-F5344CB8AC3E}">
        <p14:creationId xmlns:p14="http://schemas.microsoft.com/office/powerpoint/2010/main" val="40486893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B9373D-8500-F60E-DFD5-206824234884}"/>
              </a:ext>
            </a:extLst>
          </p:cNvPr>
          <p:cNvSpPr>
            <a:spLocks noGrp="1"/>
          </p:cNvSpPr>
          <p:nvPr>
            <p:ph type="title"/>
          </p:nvPr>
        </p:nvSpPr>
        <p:spPr/>
        <p:txBody>
          <a:bodyPr/>
          <a:lstStyle/>
          <a:p>
            <a:r>
              <a:rPr lang="en-US" dirty="0"/>
              <a:t>Matplotlib &amp; Seaborn</a:t>
            </a:r>
          </a:p>
        </p:txBody>
      </p:sp>
      <p:sp>
        <p:nvSpPr>
          <p:cNvPr id="6" name="Text Placeholder 5">
            <a:extLst>
              <a:ext uri="{FF2B5EF4-FFF2-40B4-BE49-F238E27FC236}">
                <a16:creationId xmlns:a16="http://schemas.microsoft.com/office/drawing/2014/main" id="{5BA9CEA5-409B-0F07-1859-6CE09F89D0B6}"/>
              </a:ext>
            </a:extLst>
          </p:cNvPr>
          <p:cNvSpPr>
            <a:spLocks noGrp="1"/>
          </p:cNvSpPr>
          <p:nvPr>
            <p:ph type="body" idx="1"/>
          </p:nvPr>
        </p:nvSpPr>
        <p:spPr/>
        <p:txBody>
          <a:bodyPr/>
          <a:lstStyle/>
          <a:p>
            <a:r>
              <a:rPr lang="en-US" dirty="0"/>
              <a:t>Data Visualization Libraries</a:t>
            </a:r>
          </a:p>
        </p:txBody>
      </p:sp>
      <p:sp>
        <p:nvSpPr>
          <p:cNvPr id="4" name="Slide Number Placeholder 3">
            <a:extLst>
              <a:ext uri="{FF2B5EF4-FFF2-40B4-BE49-F238E27FC236}">
                <a16:creationId xmlns:a16="http://schemas.microsoft.com/office/drawing/2014/main" id="{CB56525D-F14A-5823-EB52-D9580673ED88}"/>
              </a:ext>
            </a:extLst>
          </p:cNvPr>
          <p:cNvSpPr>
            <a:spLocks noGrp="1"/>
          </p:cNvSpPr>
          <p:nvPr>
            <p:ph type="sldNum" sz="quarter" idx="12"/>
          </p:nvPr>
        </p:nvSpPr>
        <p:spPr/>
        <p:txBody>
          <a:bodyPr/>
          <a:lstStyle/>
          <a:p>
            <a:fld id="{A029A0F6-2DF9-4192-8F5C-F504453B3B85}" type="slidenum">
              <a:rPr lang="en-US" smtClean="0"/>
              <a:t>84</a:t>
            </a:fld>
            <a:endParaRPr lang="en-US"/>
          </a:p>
        </p:txBody>
      </p:sp>
    </p:spTree>
    <p:extLst>
      <p:ext uri="{BB962C8B-B14F-4D97-AF65-F5344CB8AC3E}">
        <p14:creationId xmlns:p14="http://schemas.microsoft.com/office/powerpoint/2010/main" val="34981513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023B5-0520-F161-4274-23FCDDF7C1EF}"/>
              </a:ext>
            </a:extLst>
          </p:cNvPr>
          <p:cNvSpPr>
            <a:spLocks noGrp="1"/>
          </p:cNvSpPr>
          <p:nvPr>
            <p:ph type="title"/>
          </p:nvPr>
        </p:nvSpPr>
        <p:spPr/>
        <p:txBody>
          <a:bodyPr/>
          <a:lstStyle/>
          <a:p>
            <a:r>
              <a:rPr lang="en-US" dirty="0"/>
              <a:t>Matplotlib and seaborn</a:t>
            </a:r>
          </a:p>
        </p:txBody>
      </p:sp>
      <p:sp>
        <p:nvSpPr>
          <p:cNvPr id="3" name="Content Placeholder 2">
            <a:extLst>
              <a:ext uri="{FF2B5EF4-FFF2-40B4-BE49-F238E27FC236}">
                <a16:creationId xmlns:a16="http://schemas.microsoft.com/office/drawing/2014/main" id="{632B054A-0E0A-18D7-F3A1-54784C0BE714}"/>
              </a:ext>
            </a:extLst>
          </p:cNvPr>
          <p:cNvSpPr>
            <a:spLocks noGrp="1"/>
          </p:cNvSpPr>
          <p:nvPr>
            <p:ph idx="1"/>
          </p:nvPr>
        </p:nvSpPr>
        <p:spPr/>
        <p:txBody>
          <a:bodyPr/>
          <a:lstStyle/>
          <a:p>
            <a:r>
              <a:rPr lang="en-US" b="1" dirty="0"/>
              <a:t>Matplotlib</a:t>
            </a:r>
            <a:r>
              <a:rPr lang="en-US" dirty="0"/>
              <a:t> is a Python library for creating static, animated, and interactive visualizations.</a:t>
            </a:r>
          </a:p>
          <a:p>
            <a:r>
              <a:rPr lang="en-US" b="1" dirty="0"/>
              <a:t>Seaborn</a:t>
            </a:r>
            <a:r>
              <a:rPr lang="en-US" dirty="0"/>
              <a:t> is a Python data visualization library based on Matplotlib, another popular plotting library. Seaborn is specifically designed for creating attractive and informative statistical graphics.</a:t>
            </a:r>
          </a:p>
        </p:txBody>
      </p:sp>
      <p:sp>
        <p:nvSpPr>
          <p:cNvPr id="4" name="Slide Number Placeholder 3">
            <a:extLst>
              <a:ext uri="{FF2B5EF4-FFF2-40B4-BE49-F238E27FC236}">
                <a16:creationId xmlns:a16="http://schemas.microsoft.com/office/drawing/2014/main" id="{07DF1FAB-6230-D10B-4C5E-BA2274184410}"/>
              </a:ext>
            </a:extLst>
          </p:cNvPr>
          <p:cNvSpPr>
            <a:spLocks noGrp="1"/>
          </p:cNvSpPr>
          <p:nvPr>
            <p:ph type="sldNum" sz="quarter" idx="12"/>
          </p:nvPr>
        </p:nvSpPr>
        <p:spPr/>
        <p:txBody>
          <a:bodyPr/>
          <a:lstStyle/>
          <a:p>
            <a:fld id="{A029A0F6-2DF9-4192-8F5C-F504453B3B85}" type="slidenum">
              <a:rPr lang="en-US" smtClean="0"/>
              <a:t>85</a:t>
            </a:fld>
            <a:endParaRPr lang="en-US"/>
          </a:p>
        </p:txBody>
      </p:sp>
      <p:pic>
        <p:nvPicPr>
          <p:cNvPr id="6" name="Picture 5">
            <a:extLst>
              <a:ext uri="{FF2B5EF4-FFF2-40B4-BE49-F238E27FC236}">
                <a16:creationId xmlns:a16="http://schemas.microsoft.com/office/drawing/2014/main" id="{A70A9044-6CCE-B2D5-8232-AB8E59984FD0}"/>
              </a:ext>
            </a:extLst>
          </p:cNvPr>
          <p:cNvPicPr>
            <a:picLocks noChangeAspect="1"/>
          </p:cNvPicPr>
          <p:nvPr/>
        </p:nvPicPr>
        <p:blipFill>
          <a:blip r:embed="rId2"/>
          <a:stretch>
            <a:fillRect/>
          </a:stretch>
        </p:blipFill>
        <p:spPr>
          <a:xfrm>
            <a:off x="2793522" y="3851031"/>
            <a:ext cx="6307180" cy="2677149"/>
          </a:xfrm>
          <a:prstGeom prst="rect">
            <a:avLst/>
          </a:prstGeom>
        </p:spPr>
      </p:pic>
    </p:spTree>
    <p:extLst>
      <p:ext uri="{BB962C8B-B14F-4D97-AF65-F5344CB8AC3E}">
        <p14:creationId xmlns:p14="http://schemas.microsoft.com/office/powerpoint/2010/main" val="1686119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CDF81-7D0E-3728-8559-027F502F9B89}"/>
              </a:ext>
            </a:extLst>
          </p:cNvPr>
          <p:cNvSpPr>
            <a:spLocks noGrp="1"/>
          </p:cNvSpPr>
          <p:nvPr>
            <p:ph type="title"/>
          </p:nvPr>
        </p:nvSpPr>
        <p:spPr/>
        <p:txBody>
          <a:bodyPr/>
          <a:lstStyle/>
          <a:p>
            <a:r>
              <a:rPr lang="en-US" dirty="0"/>
              <a:t>Some common graph</a:t>
            </a:r>
          </a:p>
        </p:txBody>
      </p:sp>
      <p:sp>
        <p:nvSpPr>
          <p:cNvPr id="3" name="Content Placeholder 2">
            <a:extLst>
              <a:ext uri="{FF2B5EF4-FFF2-40B4-BE49-F238E27FC236}">
                <a16:creationId xmlns:a16="http://schemas.microsoft.com/office/drawing/2014/main" id="{3CF0E380-539F-886B-0C07-E3D6E3829AAC}"/>
              </a:ext>
            </a:extLst>
          </p:cNvPr>
          <p:cNvSpPr>
            <a:spLocks noGrp="1"/>
          </p:cNvSpPr>
          <p:nvPr>
            <p:ph idx="1"/>
          </p:nvPr>
        </p:nvSpPr>
        <p:spPr/>
        <p:txBody>
          <a:bodyPr/>
          <a:lstStyle/>
          <a:p>
            <a:r>
              <a:rPr lang="en-US" dirty="0"/>
              <a:t>Line plot</a:t>
            </a:r>
          </a:p>
          <a:p>
            <a:r>
              <a:rPr lang="en-US" dirty="0"/>
              <a:t>Bar graph</a:t>
            </a:r>
          </a:p>
          <a:p>
            <a:r>
              <a:rPr lang="en-US" dirty="0"/>
              <a:t>Histogram</a:t>
            </a:r>
          </a:p>
          <a:p>
            <a:r>
              <a:rPr lang="en-US" dirty="0"/>
              <a:t>Boxplot</a:t>
            </a:r>
          </a:p>
          <a:p>
            <a:r>
              <a:rPr lang="en-US" dirty="0"/>
              <a:t>Scatter plot (need two numerical columns for two axis)</a:t>
            </a:r>
          </a:p>
          <a:p>
            <a:r>
              <a:rPr lang="en-US" dirty="0"/>
              <a:t>Stem plot</a:t>
            </a:r>
          </a:p>
          <a:p>
            <a:r>
              <a:rPr lang="en-US" dirty="0"/>
              <a:t>violin plot</a:t>
            </a:r>
          </a:p>
          <a:p>
            <a:r>
              <a:rPr lang="en-US" dirty="0"/>
              <a:t>Kernel density Estimator(KDE)</a:t>
            </a:r>
          </a:p>
        </p:txBody>
      </p:sp>
      <p:sp>
        <p:nvSpPr>
          <p:cNvPr id="4" name="Slide Number Placeholder 3">
            <a:extLst>
              <a:ext uri="{FF2B5EF4-FFF2-40B4-BE49-F238E27FC236}">
                <a16:creationId xmlns:a16="http://schemas.microsoft.com/office/drawing/2014/main" id="{5906C6D1-ABA3-6311-6BCD-083F1D7DA9D5}"/>
              </a:ext>
            </a:extLst>
          </p:cNvPr>
          <p:cNvSpPr>
            <a:spLocks noGrp="1"/>
          </p:cNvSpPr>
          <p:nvPr>
            <p:ph type="sldNum" sz="quarter" idx="12"/>
          </p:nvPr>
        </p:nvSpPr>
        <p:spPr/>
        <p:txBody>
          <a:bodyPr/>
          <a:lstStyle/>
          <a:p>
            <a:fld id="{A029A0F6-2DF9-4192-8F5C-F504453B3B85}" type="slidenum">
              <a:rPr lang="en-US" smtClean="0"/>
              <a:t>86</a:t>
            </a:fld>
            <a:endParaRPr lang="en-US"/>
          </a:p>
        </p:txBody>
      </p:sp>
    </p:spTree>
    <p:extLst>
      <p:ext uri="{BB962C8B-B14F-4D97-AF65-F5344CB8AC3E}">
        <p14:creationId xmlns:p14="http://schemas.microsoft.com/office/powerpoint/2010/main" val="36683203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571BD7-9C73-5FF6-E0A1-230AF2A510CE}"/>
              </a:ext>
            </a:extLst>
          </p:cNvPr>
          <p:cNvSpPr>
            <a:spLocks noGrp="1"/>
          </p:cNvSpPr>
          <p:nvPr>
            <p:ph type="title"/>
          </p:nvPr>
        </p:nvSpPr>
        <p:spPr/>
        <p:txBody>
          <a:bodyPr/>
          <a:lstStyle/>
          <a:p>
            <a:r>
              <a:rPr lang="en-US" dirty="0"/>
              <a:t>Line plot</a:t>
            </a:r>
          </a:p>
        </p:txBody>
      </p:sp>
      <p:sp>
        <p:nvSpPr>
          <p:cNvPr id="2" name="Slide Number Placeholder 1">
            <a:extLst>
              <a:ext uri="{FF2B5EF4-FFF2-40B4-BE49-F238E27FC236}">
                <a16:creationId xmlns:a16="http://schemas.microsoft.com/office/drawing/2014/main" id="{72B5DE01-6D54-72D4-E6D2-EF2DD83D7461}"/>
              </a:ext>
            </a:extLst>
          </p:cNvPr>
          <p:cNvSpPr>
            <a:spLocks noGrp="1"/>
          </p:cNvSpPr>
          <p:nvPr>
            <p:ph type="sldNum" sz="quarter" idx="12"/>
          </p:nvPr>
        </p:nvSpPr>
        <p:spPr/>
        <p:txBody>
          <a:bodyPr/>
          <a:lstStyle/>
          <a:p>
            <a:fld id="{A029A0F6-2DF9-4192-8F5C-F504453B3B85}" type="slidenum">
              <a:rPr lang="en-US" smtClean="0"/>
              <a:t>87</a:t>
            </a:fld>
            <a:endParaRPr lang="en-US"/>
          </a:p>
        </p:txBody>
      </p:sp>
      <p:pic>
        <p:nvPicPr>
          <p:cNvPr id="4" name="Picture 3">
            <a:extLst>
              <a:ext uri="{FF2B5EF4-FFF2-40B4-BE49-F238E27FC236}">
                <a16:creationId xmlns:a16="http://schemas.microsoft.com/office/drawing/2014/main" id="{EC39FF3B-9867-3215-DF84-21A3393331CA}"/>
              </a:ext>
            </a:extLst>
          </p:cNvPr>
          <p:cNvPicPr>
            <a:picLocks noChangeAspect="1"/>
          </p:cNvPicPr>
          <p:nvPr/>
        </p:nvPicPr>
        <p:blipFill>
          <a:blip r:embed="rId2"/>
          <a:stretch>
            <a:fillRect/>
          </a:stretch>
        </p:blipFill>
        <p:spPr>
          <a:xfrm>
            <a:off x="1248116" y="2187404"/>
            <a:ext cx="8563396" cy="3728764"/>
          </a:xfrm>
          <a:prstGeom prst="rect">
            <a:avLst/>
          </a:prstGeom>
        </p:spPr>
      </p:pic>
    </p:spTree>
    <p:extLst>
      <p:ext uri="{BB962C8B-B14F-4D97-AF65-F5344CB8AC3E}">
        <p14:creationId xmlns:p14="http://schemas.microsoft.com/office/powerpoint/2010/main" val="3287363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0179FD-66A3-DC3B-48AA-36BA6A8F35A7}"/>
              </a:ext>
            </a:extLst>
          </p:cNvPr>
          <p:cNvSpPr>
            <a:spLocks noGrp="1"/>
          </p:cNvSpPr>
          <p:nvPr>
            <p:ph type="title"/>
          </p:nvPr>
        </p:nvSpPr>
        <p:spPr/>
        <p:txBody>
          <a:bodyPr/>
          <a:lstStyle/>
          <a:p>
            <a:r>
              <a:rPr lang="en-US" dirty="0"/>
              <a:t>Bar plot</a:t>
            </a:r>
          </a:p>
        </p:txBody>
      </p:sp>
      <p:sp>
        <p:nvSpPr>
          <p:cNvPr id="2" name="Slide Number Placeholder 1">
            <a:extLst>
              <a:ext uri="{FF2B5EF4-FFF2-40B4-BE49-F238E27FC236}">
                <a16:creationId xmlns:a16="http://schemas.microsoft.com/office/drawing/2014/main" id="{1535CD53-FECE-6157-8E91-CA09162FEAF7}"/>
              </a:ext>
            </a:extLst>
          </p:cNvPr>
          <p:cNvSpPr>
            <a:spLocks noGrp="1"/>
          </p:cNvSpPr>
          <p:nvPr>
            <p:ph type="sldNum" sz="quarter" idx="12"/>
          </p:nvPr>
        </p:nvSpPr>
        <p:spPr/>
        <p:txBody>
          <a:bodyPr/>
          <a:lstStyle/>
          <a:p>
            <a:fld id="{A029A0F6-2DF9-4192-8F5C-F504453B3B85}" type="slidenum">
              <a:rPr lang="en-US" smtClean="0"/>
              <a:t>88</a:t>
            </a:fld>
            <a:endParaRPr lang="en-US"/>
          </a:p>
        </p:txBody>
      </p:sp>
      <p:pic>
        <p:nvPicPr>
          <p:cNvPr id="4" name="Picture 3">
            <a:extLst>
              <a:ext uri="{FF2B5EF4-FFF2-40B4-BE49-F238E27FC236}">
                <a16:creationId xmlns:a16="http://schemas.microsoft.com/office/drawing/2014/main" id="{90ACBB95-3E62-82E1-27BC-872260D58975}"/>
              </a:ext>
            </a:extLst>
          </p:cNvPr>
          <p:cNvPicPr>
            <a:picLocks noChangeAspect="1"/>
          </p:cNvPicPr>
          <p:nvPr/>
        </p:nvPicPr>
        <p:blipFill>
          <a:blip r:embed="rId2"/>
          <a:stretch>
            <a:fillRect/>
          </a:stretch>
        </p:blipFill>
        <p:spPr>
          <a:xfrm>
            <a:off x="1299825" y="1820184"/>
            <a:ext cx="5715294" cy="4553184"/>
          </a:xfrm>
          <a:prstGeom prst="rect">
            <a:avLst/>
          </a:prstGeom>
        </p:spPr>
      </p:pic>
    </p:spTree>
    <p:extLst>
      <p:ext uri="{BB962C8B-B14F-4D97-AF65-F5344CB8AC3E}">
        <p14:creationId xmlns:p14="http://schemas.microsoft.com/office/powerpoint/2010/main" val="36738904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517FFD5-6F2C-6402-0DA0-EBBF12FC84BF}"/>
              </a:ext>
            </a:extLst>
          </p:cNvPr>
          <p:cNvSpPr>
            <a:spLocks noGrp="1"/>
          </p:cNvSpPr>
          <p:nvPr>
            <p:ph type="title"/>
          </p:nvPr>
        </p:nvSpPr>
        <p:spPr/>
        <p:txBody>
          <a:bodyPr/>
          <a:lstStyle/>
          <a:p>
            <a:r>
              <a:rPr lang="en-US" dirty="0"/>
              <a:t>scatter plot</a:t>
            </a:r>
          </a:p>
        </p:txBody>
      </p:sp>
      <p:sp>
        <p:nvSpPr>
          <p:cNvPr id="2" name="Slide Number Placeholder 1">
            <a:extLst>
              <a:ext uri="{FF2B5EF4-FFF2-40B4-BE49-F238E27FC236}">
                <a16:creationId xmlns:a16="http://schemas.microsoft.com/office/drawing/2014/main" id="{DDB43805-EC7C-E4A7-9AA4-54BF8518F626}"/>
              </a:ext>
            </a:extLst>
          </p:cNvPr>
          <p:cNvSpPr>
            <a:spLocks noGrp="1"/>
          </p:cNvSpPr>
          <p:nvPr>
            <p:ph type="sldNum" sz="quarter" idx="12"/>
          </p:nvPr>
        </p:nvSpPr>
        <p:spPr/>
        <p:txBody>
          <a:bodyPr/>
          <a:lstStyle/>
          <a:p>
            <a:fld id="{A029A0F6-2DF9-4192-8F5C-F504453B3B85}" type="slidenum">
              <a:rPr lang="en-US" smtClean="0"/>
              <a:t>89</a:t>
            </a:fld>
            <a:endParaRPr lang="en-US"/>
          </a:p>
        </p:txBody>
      </p:sp>
      <p:pic>
        <p:nvPicPr>
          <p:cNvPr id="4" name="Picture 3">
            <a:extLst>
              <a:ext uri="{FF2B5EF4-FFF2-40B4-BE49-F238E27FC236}">
                <a16:creationId xmlns:a16="http://schemas.microsoft.com/office/drawing/2014/main" id="{D9F7C547-300D-C4D0-B7B5-B3192C94EFE8}"/>
              </a:ext>
            </a:extLst>
          </p:cNvPr>
          <p:cNvPicPr>
            <a:picLocks noChangeAspect="1"/>
          </p:cNvPicPr>
          <p:nvPr/>
        </p:nvPicPr>
        <p:blipFill>
          <a:blip r:embed="rId2"/>
          <a:stretch>
            <a:fillRect/>
          </a:stretch>
        </p:blipFill>
        <p:spPr>
          <a:xfrm>
            <a:off x="1219210" y="2086838"/>
            <a:ext cx="5012699" cy="3683026"/>
          </a:xfrm>
          <a:prstGeom prst="rect">
            <a:avLst/>
          </a:prstGeom>
        </p:spPr>
      </p:pic>
      <p:pic>
        <p:nvPicPr>
          <p:cNvPr id="6" name="Picture 5">
            <a:extLst>
              <a:ext uri="{FF2B5EF4-FFF2-40B4-BE49-F238E27FC236}">
                <a16:creationId xmlns:a16="http://schemas.microsoft.com/office/drawing/2014/main" id="{39AECE4C-27C2-7E1C-D403-0F6674CF2CB4}"/>
              </a:ext>
            </a:extLst>
          </p:cNvPr>
          <p:cNvPicPr>
            <a:picLocks noChangeAspect="1"/>
          </p:cNvPicPr>
          <p:nvPr/>
        </p:nvPicPr>
        <p:blipFill>
          <a:blip r:embed="rId3"/>
          <a:stretch>
            <a:fillRect/>
          </a:stretch>
        </p:blipFill>
        <p:spPr>
          <a:xfrm>
            <a:off x="6231909" y="2086838"/>
            <a:ext cx="5012699" cy="3688903"/>
          </a:xfrm>
          <a:prstGeom prst="rect">
            <a:avLst/>
          </a:prstGeom>
        </p:spPr>
      </p:pic>
    </p:spTree>
    <p:extLst>
      <p:ext uri="{BB962C8B-B14F-4D97-AF65-F5344CB8AC3E}">
        <p14:creationId xmlns:p14="http://schemas.microsoft.com/office/powerpoint/2010/main" val="731981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37F8B-6E34-4F3E-836A-8D6D27530768}"/>
              </a:ext>
            </a:extLst>
          </p:cNvPr>
          <p:cNvSpPr>
            <a:spLocks noGrp="1"/>
          </p:cNvSpPr>
          <p:nvPr>
            <p:ph type="title"/>
          </p:nvPr>
        </p:nvSpPr>
        <p:spPr/>
        <p:txBody>
          <a:bodyPr/>
          <a:lstStyle/>
          <a:p>
            <a:r>
              <a:rPr lang="en-US" dirty="0"/>
              <a:t>Applications areas</a:t>
            </a:r>
          </a:p>
        </p:txBody>
      </p:sp>
      <p:sp>
        <p:nvSpPr>
          <p:cNvPr id="3" name="Content Placeholder 2">
            <a:extLst>
              <a:ext uri="{FF2B5EF4-FFF2-40B4-BE49-F238E27FC236}">
                <a16:creationId xmlns:a16="http://schemas.microsoft.com/office/drawing/2014/main" id="{8E6A03D4-93E5-471F-BDD5-CA29FB0F6261}"/>
              </a:ext>
            </a:extLst>
          </p:cNvPr>
          <p:cNvSpPr>
            <a:spLocks noGrp="1"/>
          </p:cNvSpPr>
          <p:nvPr>
            <p:ph idx="1"/>
          </p:nvPr>
        </p:nvSpPr>
        <p:spPr/>
        <p:txBody>
          <a:bodyPr/>
          <a:lstStyle/>
          <a:p>
            <a:r>
              <a:rPr lang="en-US" b="1" dirty="0"/>
              <a:t>Multimedia Programming -</a:t>
            </a:r>
            <a:r>
              <a:rPr lang="en-US" dirty="0"/>
              <a:t> </a:t>
            </a:r>
            <a:r>
              <a:rPr lang="en-US" dirty="0" err="1"/>
              <a:t>PyMedia</a:t>
            </a:r>
            <a:r>
              <a:rPr lang="en-US" dirty="0"/>
              <a:t>, </a:t>
            </a:r>
            <a:r>
              <a:rPr lang="en-US" dirty="0" err="1"/>
              <a:t>GStreamer</a:t>
            </a:r>
            <a:r>
              <a:rPr lang="en-US" dirty="0"/>
              <a:t>, </a:t>
            </a:r>
            <a:r>
              <a:rPr lang="en-US" dirty="0" err="1"/>
              <a:t>PyGame</a:t>
            </a:r>
            <a:r>
              <a:rPr lang="en-US" dirty="0"/>
              <a:t>, </a:t>
            </a:r>
            <a:r>
              <a:rPr lang="en-US" dirty="0" err="1"/>
              <a:t>Pyglet</a:t>
            </a:r>
            <a:endParaRPr lang="en-US" dirty="0"/>
          </a:p>
        </p:txBody>
      </p:sp>
      <p:pic>
        <p:nvPicPr>
          <p:cNvPr id="5" name="Picture 4">
            <a:extLst>
              <a:ext uri="{FF2B5EF4-FFF2-40B4-BE49-F238E27FC236}">
                <a16:creationId xmlns:a16="http://schemas.microsoft.com/office/drawing/2014/main" id="{42A7A7D1-F1BF-4E3E-9BAD-18B656C2DD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6592" y="2901529"/>
            <a:ext cx="3446997" cy="967191"/>
          </a:xfrm>
          <a:prstGeom prst="rect">
            <a:avLst/>
          </a:prstGeom>
        </p:spPr>
      </p:pic>
      <p:pic>
        <p:nvPicPr>
          <p:cNvPr id="7" name="Picture 6">
            <a:extLst>
              <a:ext uri="{FF2B5EF4-FFF2-40B4-BE49-F238E27FC236}">
                <a16:creationId xmlns:a16="http://schemas.microsoft.com/office/drawing/2014/main" id="{69A78BEB-A45F-4080-94F2-0C6630D8D0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6243" y="2708164"/>
            <a:ext cx="4658658" cy="1353923"/>
          </a:xfrm>
          <a:prstGeom prst="rect">
            <a:avLst/>
          </a:prstGeom>
        </p:spPr>
      </p:pic>
      <p:pic>
        <p:nvPicPr>
          <p:cNvPr id="11" name="Picture 10">
            <a:extLst>
              <a:ext uri="{FF2B5EF4-FFF2-40B4-BE49-F238E27FC236}">
                <a16:creationId xmlns:a16="http://schemas.microsoft.com/office/drawing/2014/main" id="{6AF3048F-8E9F-44A9-BDE3-2027003895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144" y="4157352"/>
            <a:ext cx="3460756" cy="1944505"/>
          </a:xfrm>
          <a:prstGeom prst="rect">
            <a:avLst/>
          </a:prstGeom>
        </p:spPr>
      </p:pic>
      <p:pic>
        <p:nvPicPr>
          <p:cNvPr id="6" name="Picture 5">
            <a:extLst>
              <a:ext uri="{FF2B5EF4-FFF2-40B4-BE49-F238E27FC236}">
                <a16:creationId xmlns:a16="http://schemas.microsoft.com/office/drawing/2014/main" id="{1D99493C-C8C9-98A1-0F0B-3A4E1B4D73F9}"/>
              </a:ext>
            </a:extLst>
          </p:cNvPr>
          <p:cNvPicPr>
            <a:picLocks noChangeAspect="1"/>
          </p:cNvPicPr>
          <p:nvPr/>
        </p:nvPicPr>
        <p:blipFill>
          <a:blip r:embed="rId5"/>
          <a:stretch>
            <a:fillRect/>
          </a:stretch>
        </p:blipFill>
        <p:spPr>
          <a:xfrm>
            <a:off x="2281498" y="4157352"/>
            <a:ext cx="3250621" cy="2014189"/>
          </a:xfrm>
          <a:prstGeom prst="rect">
            <a:avLst/>
          </a:prstGeom>
        </p:spPr>
      </p:pic>
      <p:sp>
        <p:nvSpPr>
          <p:cNvPr id="8" name="Slide Number Placeholder 7">
            <a:extLst>
              <a:ext uri="{FF2B5EF4-FFF2-40B4-BE49-F238E27FC236}">
                <a16:creationId xmlns:a16="http://schemas.microsoft.com/office/drawing/2014/main" id="{7751749C-80B5-5646-A4D0-08FC8725ED75}"/>
              </a:ext>
            </a:extLst>
          </p:cNvPr>
          <p:cNvSpPr>
            <a:spLocks noGrp="1"/>
          </p:cNvSpPr>
          <p:nvPr>
            <p:ph type="sldNum" sz="quarter" idx="12"/>
          </p:nvPr>
        </p:nvSpPr>
        <p:spPr/>
        <p:txBody>
          <a:bodyPr/>
          <a:lstStyle/>
          <a:p>
            <a:fld id="{A029A0F6-2DF9-4192-8F5C-F504453B3B85}" type="slidenum">
              <a:rPr lang="en-US" smtClean="0"/>
              <a:t>9</a:t>
            </a:fld>
            <a:endParaRPr lang="en-US"/>
          </a:p>
        </p:txBody>
      </p:sp>
    </p:spTree>
    <p:extLst>
      <p:ext uri="{BB962C8B-B14F-4D97-AF65-F5344CB8AC3E}">
        <p14:creationId xmlns:p14="http://schemas.microsoft.com/office/powerpoint/2010/main" val="33578240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88EC63-117A-CBB5-31E0-F55CF8FD8C09}"/>
              </a:ext>
            </a:extLst>
          </p:cNvPr>
          <p:cNvSpPr>
            <a:spLocks noGrp="1"/>
          </p:cNvSpPr>
          <p:nvPr>
            <p:ph type="title"/>
          </p:nvPr>
        </p:nvSpPr>
        <p:spPr/>
        <p:txBody>
          <a:bodyPr/>
          <a:lstStyle/>
          <a:p>
            <a:r>
              <a:rPr lang="en-US" dirty="0"/>
              <a:t>Customize scatter plot</a:t>
            </a:r>
          </a:p>
        </p:txBody>
      </p:sp>
      <p:sp>
        <p:nvSpPr>
          <p:cNvPr id="2" name="Slide Number Placeholder 1">
            <a:extLst>
              <a:ext uri="{FF2B5EF4-FFF2-40B4-BE49-F238E27FC236}">
                <a16:creationId xmlns:a16="http://schemas.microsoft.com/office/drawing/2014/main" id="{3B8F91C3-443F-EEBF-C5D5-EBC8BC767204}"/>
              </a:ext>
            </a:extLst>
          </p:cNvPr>
          <p:cNvSpPr>
            <a:spLocks noGrp="1"/>
          </p:cNvSpPr>
          <p:nvPr>
            <p:ph type="sldNum" sz="quarter" idx="12"/>
          </p:nvPr>
        </p:nvSpPr>
        <p:spPr/>
        <p:txBody>
          <a:bodyPr/>
          <a:lstStyle/>
          <a:p>
            <a:fld id="{A029A0F6-2DF9-4192-8F5C-F504453B3B85}" type="slidenum">
              <a:rPr lang="en-US" smtClean="0"/>
              <a:t>90</a:t>
            </a:fld>
            <a:endParaRPr lang="en-US"/>
          </a:p>
        </p:txBody>
      </p:sp>
      <p:pic>
        <p:nvPicPr>
          <p:cNvPr id="4" name="Picture 3">
            <a:extLst>
              <a:ext uri="{FF2B5EF4-FFF2-40B4-BE49-F238E27FC236}">
                <a16:creationId xmlns:a16="http://schemas.microsoft.com/office/drawing/2014/main" id="{140362E1-EC4C-9656-BBFF-A03AC942EA7E}"/>
              </a:ext>
            </a:extLst>
          </p:cNvPr>
          <p:cNvPicPr>
            <a:picLocks noChangeAspect="1"/>
          </p:cNvPicPr>
          <p:nvPr/>
        </p:nvPicPr>
        <p:blipFill>
          <a:blip r:embed="rId2"/>
          <a:stretch>
            <a:fillRect/>
          </a:stretch>
        </p:blipFill>
        <p:spPr>
          <a:xfrm>
            <a:off x="1289357" y="2290589"/>
            <a:ext cx="4969222" cy="3703320"/>
          </a:xfrm>
          <a:prstGeom prst="rect">
            <a:avLst/>
          </a:prstGeom>
        </p:spPr>
      </p:pic>
      <p:pic>
        <p:nvPicPr>
          <p:cNvPr id="6" name="Picture 5">
            <a:extLst>
              <a:ext uri="{FF2B5EF4-FFF2-40B4-BE49-F238E27FC236}">
                <a16:creationId xmlns:a16="http://schemas.microsoft.com/office/drawing/2014/main" id="{67D53470-3536-3512-BB68-FB659CC80285}"/>
              </a:ext>
            </a:extLst>
          </p:cNvPr>
          <p:cNvPicPr>
            <a:picLocks noChangeAspect="1"/>
          </p:cNvPicPr>
          <p:nvPr/>
        </p:nvPicPr>
        <p:blipFill>
          <a:blip r:embed="rId3"/>
          <a:stretch>
            <a:fillRect/>
          </a:stretch>
        </p:blipFill>
        <p:spPr>
          <a:xfrm>
            <a:off x="6258579" y="2290589"/>
            <a:ext cx="4969222" cy="3733873"/>
          </a:xfrm>
          <a:prstGeom prst="rect">
            <a:avLst/>
          </a:prstGeom>
        </p:spPr>
      </p:pic>
    </p:spTree>
    <p:extLst>
      <p:ext uri="{BB962C8B-B14F-4D97-AF65-F5344CB8AC3E}">
        <p14:creationId xmlns:p14="http://schemas.microsoft.com/office/powerpoint/2010/main" val="20373668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AA06ED-529F-79A2-939B-C061C70A59EB}"/>
              </a:ext>
            </a:extLst>
          </p:cNvPr>
          <p:cNvSpPr>
            <a:spLocks noGrp="1"/>
          </p:cNvSpPr>
          <p:nvPr>
            <p:ph type="title"/>
          </p:nvPr>
        </p:nvSpPr>
        <p:spPr/>
        <p:txBody>
          <a:bodyPr/>
          <a:lstStyle/>
          <a:p>
            <a:r>
              <a:rPr lang="en-US" dirty="0"/>
              <a:t>Pie plot</a:t>
            </a:r>
          </a:p>
        </p:txBody>
      </p:sp>
      <p:sp>
        <p:nvSpPr>
          <p:cNvPr id="2" name="Slide Number Placeholder 1">
            <a:extLst>
              <a:ext uri="{FF2B5EF4-FFF2-40B4-BE49-F238E27FC236}">
                <a16:creationId xmlns:a16="http://schemas.microsoft.com/office/drawing/2014/main" id="{667233D6-706B-FA09-EB8D-326D150D98AE}"/>
              </a:ext>
            </a:extLst>
          </p:cNvPr>
          <p:cNvSpPr>
            <a:spLocks noGrp="1"/>
          </p:cNvSpPr>
          <p:nvPr>
            <p:ph type="sldNum" sz="quarter" idx="12"/>
          </p:nvPr>
        </p:nvSpPr>
        <p:spPr/>
        <p:txBody>
          <a:bodyPr/>
          <a:lstStyle/>
          <a:p>
            <a:fld id="{A029A0F6-2DF9-4192-8F5C-F504453B3B85}" type="slidenum">
              <a:rPr lang="en-US" smtClean="0"/>
              <a:t>91</a:t>
            </a:fld>
            <a:endParaRPr lang="en-US"/>
          </a:p>
        </p:txBody>
      </p:sp>
      <p:pic>
        <p:nvPicPr>
          <p:cNvPr id="4" name="Picture 3">
            <a:extLst>
              <a:ext uri="{FF2B5EF4-FFF2-40B4-BE49-F238E27FC236}">
                <a16:creationId xmlns:a16="http://schemas.microsoft.com/office/drawing/2014/main" id="{D748A49C-54E2-49EE-A455-C676DE947469}"/>
              </a:ext>
            </a:extLst>
          </p:cNvPr>
          <p:cNvPicPr>
            <a:picLocks noChangeAspect="1"/>
          </p:cNvPicPr>
          <p:nvPr/>
        </p:nvPicPr>
        <p:blipFill>
          <a:blip r:embed="rId2"/>
          <a:stretch>
            <a:fillRect/>
          </a:stretch>
        </p:blipFill>
        <p:spPr>
          <a:xfrm>
            <a:off x="1184681" y="2039112"/>
            <a:ext cx="4388076" cy="3670489"/>
          </a:xfrm>
          <a:prstGeom prst="rect">
            <a:avLst/>
          </a:prstGeom>
        </p:spPr>
      </p:pic>
      <p:pic>
        <p:nvPicPr>
          <p:cNvPr id="6" name="Picture 5">
            <a:extLst>
              <a:ext uri="{FF2B5EF4-FFF2-40B4-BE49-F238E27FC236}">
                <a16:creationId xmlns:a16="http://schemas.microsoft.com/office/drawing/2014/main" id="{8AEFA150-6F67-1788-2501-5E4F9C88D1EA}"/>
              </a:ext>
            </a:extLst>
          </p:cNvPr>
          <p:cNvPicPr>
            <a:picLocks noChangeAspect="1"/>
          </p:cNvPicPr>
          <p:nvPr/>
        </p:nvPicPr>
        <p:blipFill>
          <a:blip r:embed="rId3"/>
          <a:stretch>
            <a:fillRect/>
          </a:stretch>
        </p:blipFill>
        <p:spPr>
          <a:xfrm>
            <a:off x="5572757" y="2039112"/>
            <a:ext cx="4769095" cy="3670489"/>
          </a:xfrm>
          <a:prstGeom prst="rect">
            <a:avLst/>
          </a:prstGeom>
        </p:spPr>
      </p:pic>
    </p:spTree>
    <p:extLst>
      <p:ext uri="{BB962C8B-B14F-4D97-AF65-F5344CB8AC3E}">
        <p14:creationId xmlns:p14="http://schemas.microsoft.com/office/powerpoint/2010/main" val="36098715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157412-C605-3828-2C3F-4558601BEA26}"/>
              </a:ext>
            </a:extLst>
          </p:cNvPr>
          <p:cNvSpPr>
            <a:spLocks noGrp="1"/>
          </p:cNvSpPr>
          <p:nvPr>
            <p:ph type="title"/>
          </p:nvPr>
        </p:nvSpPr>
        <p:spPr/>
        <p:txBody>
          <a:bodyPr/>
          <a:lstStyle/>
          <a:p>
            <a:r>
              <a:rPr lang="en-US" dirty="0"/>
              <a:t>Count plot</a:t>
            </a:r>
          </a:p>
        </p:txBody>
      </p:sp>
      <p:sp>
        <p:nvSpPr>
          <p:cNvPr id="2" name="Slide Number Placeholder 1">
            <a:extLst>
              <a:ext uri="{FF2B5EF4-FFF2-40B4-BE49-F238E27FC236}">
                <a16:creationId xmlns:a16="http://schemas.microsoft.com/office/drawing/2014/main" id="{C4428737-690D-353E-505A-550961216D44}"/>
              </a:ext>
            </a:extLst>
          </p:cNvPr>
          <p:cNvSpPr>
            <a:spLocks noGrp="1"/>
          </p:cNvSpPr>
          <p:nvPr>
            <p:ph type="sldNum" sz="quarter" idx="12"/>
          </p:nvPr>
        </p:nvSpPr>
        <p:spPr/>
        <p:txBody>
          <a:bodyPr/>
          <a:lstStyle/>
          <a:p>
            <a:fld id="{A029A0F6-2DF9-4192-8F5C-F504453B3B85}" type="slidenum">
              <a:rPr lang="en-US" smtClean="0"/>
              <a:t>92</a:t>
            </a:fld>
            <a:endParaRPr lang="en-US"/>
          </a:p>
        </p:txBody>
      </p:sp>
      <p:pic>
        <p:nvPicPr>
          <p:cNvPr id="4" name="Picture 3">
            <a:extLst>
              <a:ext uri="{FF2B5EF4-FFF2-40B4-BE49-F238E27FC236}">
                <a16:creationId xmlns:a16="http://schemas.microsoft.com/office/drawing/2014/main" id="{12D9B7E7-89BC-A3B5-B9A9-A08547FAAF9E}"/>
              </a:ext>
            </a:extLst>
          </p:cNvPr>
          <p:cNvPicPr>
            <a:picLocks noChangeAspect="1"/>
          </p:cNvPicPr>
          <p:nvPr/>
        </p:nvPicPr>
        <p:blipFill>
          <a:blip r:embed="rId2"/>
          <a:stretch>
            <a:fillRect/>
          </a:stretch>
        </p:blipFill>
        <p:spPr>
          <a:xfrm>
            <a:off x="1236110" y="2166327"/>
            <a:ext cx="4981810" cy="3308588"/>
          </a:xfrm>
          <a:prstGeom prst="rect">
            <a:avLst/>
          </a:prstGeom>
        </p:spPr>
      </p:pic>
      <p:pic>
        <p:nvPicPr>
          <p:cNvPr id="6" name="Picture 5">
            <a:extLst>
              <a:ext uri="{FF2B5EF4-FFF2-40B4-BE49-F238E27FC236}">
                <a16:creationId xmlns:a16="http://schemas.microsoft.com/office/drawing/2014/main" id="{F46BDF56-9B6E-4B31-5BDC-CC2640F4EB61}"/>
              </a:ext>
            </a:extLst>
          </p:cNvPr>
          <p:cNvPicPr>
            <a:picLocks noChangeAspect="1"/>
          </p:cNvPicPr>
          <p:nvPr/>
        </p:nvPicPr>
        <p:blipFill>
          <a:blip r:embed="rId3"/>
          <a:stretch>
            <a:fillRect/>
          </a:stretch>
        </p:blipFill>
        <p:spPr>
          <a:xfrm>
            <a:off x="6123573" y="2166327"/>
            <a:ext cx="5083050" cy="3308588"/>
          </a:xfrm>
          <a:prstGeom prst="rect">
            <a:avLst/>
          </a:prstGeom>
        </p:spPr>
      </p:pic>
    </p:spTree>
    <p:extLst>
      <p:ext uri="{BB962C8B-B14F-4D97-AF65-F5344CB8AC3E}">
        <p14:creationId xmlns:p14="http://schemas.microsoft.com/office/powerpoint/2010/main" val="12105200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5FAEEE-FA0A-C145-A1F9-78B3AC8309FD}"/>
              </a:ext>
            </a:extLst>
          </p:cNvPr>
          <p:cNvSpPr>
            <a:spLocks noGrp="1"/>
          </p:cNvSpPr>
          <p:nvPr>
            <p:ph type="title"/>
          </p:nvPr>
        </p:nvSpPr>
        <p:spPr/>
        <p:txBody>
          <a:bodyPr/>
          <a:lstStyle/>
          <a:p>
            <a:r>
              <a:rPr lang="en-US" dirty="0"/>
              <a:t>Box &amp; bar plot</a:t>
            </a:r>
          </a:p>
        </p:txBody>
      </p:sp>
      <p:sp>
        <p:nvSpPr>
          <p:cNvPr id="2" name="Slide Number Placeholder 1">
            <a:extLst>
              <a:ext uri="{FF2B5EF4-FFF2-40B4-BE49-F238E27FC236}">
                <a16:creationId xmlns:a16="http://schemas.microsoft.com/office/drawing/2014/main" id="{4561ACDC-95AC-457D-6D2D-E03D72333C15}"/>
              </a:ext>
            </a:extLst>
          </p:cNvPr>
          <p:cNvSpPr>
            <a:spLocks noGrp="1"/>
          </p:cNvSpPr>
          <p:nvPr>
            <p:ph type="sldNum" sz="quarter" idx="12"/>
          </p:nvPr>
        </p:nvSpPr>
        <p:spPr/>
        <p:txBody>
          <a:bodyPr/>
          <a:lstStyle/>
          <a:p>
            <a:fld id="{A029A0F6-2DF9-4192-8F5C-F504453B3B85}" type="slidenum">
              <a:rPr lang="en-US" smtClean="0"/>
              <a:t>93</a:t>
            </a:fld>
            <a:endParaRPr lang="en-US"/>
          </a:p>
        </p:txBody>
      </p:sp>
      <p:pic>
        <p:nvPicPr>
          <p:cNvPr id="4" name="Picture 3">
            <a:extLst>
              <a:ext uri="{FF2B5EF4-FFF2-40B4-BE49-F238E27FC236}">
                <a16:creationId xmlns:a16="http://schemas.microsoft.com/office/drawing/2014/main" id="{C57E6B93-8974-D669-7A37-9EB597300100}"/>
              </a:ext>
            </a:extLst>
          </p:cNvPr>
          <p:cNvPicPr>
            <a:picLocks noChangeAspect="1"/>
          </p:cNvPicPr>
          <p:nvPr/>
        </p:nvPicPr>
        <p:blipFill>
          <a:blip r:embed="rId2"/>
          <a:stretch>
            <a:fillRect/>
          </a:stretch>
        </p:blipFill>
        <p:spPr>
          <a:xfrm>
            <a:off x="825393" y="1966336"/>
            <a:ext cx="4820294" cy="3349069"/>
          </a:xfrm>
          <a:prstGeom prst="rect">
            <a:avLst/>
          </a:prstGeom>
        </p:spPr>
      </p:pic>
      <p:pic>
        <p:nvPicPr>
          <p:cNvPr id="6" name="Picture 5">
            <a:extLst>
              <a:ext uri="{FF2B5EF4-FFF2-40B4-BE49-F238E27FC236}">
                <a16:creationId xmlns:a16="http://schemas.microsoft.com/office/drawing/2014/main" id="{0463BE90-1388-9866-0110-159B66142585}"/>
              </a:ext>
            </a:extLst>
          </p:cNvPr>
          <p:cNvPicPr>
            <a:picLocks noChangeAspect="1"/>
          </p:cNvPicPr>
          <p:nvPr/>
        </p:nvPicPr>
        <p:blipFill>
          <a:blip r:embed="rId3"/>
          <a:stretch>
            <a:fillRect/>
          </a:stretch>
        </p:blipFill>
        <p:spPr>
          <a:xfrm>
            <a:off x="5682263" y="1966336"/>
            <a:ext cx="5114544" cy="3349069"/>
          </a:xfrm>
          <a:prstGeom prst="rect">
            <a:avLst/>
          </a:prstGeom>
        </p:spPr>
      </p:pic>
    </p:spTree>
    <p:extLst>
      <p:ext uri="{BB962C8B-B14F-4D97-AF65-F5344CB8AC3E}">
        <p14:creationId xmlns:p14="http://schemas.microsoft.com/office/powerpoint/2010/main" val="33280070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67B077A-F4D0-F872-A920-CFA8FB01CF61}"/>
              </a:ext>
            </a:extLst>
          </p:cNvPr>
          <p:cNvSpPr>
            <a:spLocks noGrp="1"/>
          </p:cNvSpPr>
          <p:nvPr>
            <p:ph type="title"/>
          </p:nvPr>
        </p:nvSpPr>
        <p:spPr/>
        <p:txBody>
          <a:bodyPr/>
          <a:lstStyle/>
          <a:p>
            <a:r>
              <a:rPr lang="en-US" dirty="0"/>
              <a:t>Violin &amp; strip plot</a:t>
            </a:r>
          </a:p>
        </p:txBody>
      </p:sp>
      <p:sp>
        <p:nvSpPr>
          <p:cNvPr id="2" name="Slide Number Placeholder 1">
            <a:extLst>
              <a:ext uri="{FF2B5EF4-FFF2-40B4-BE49-F238E27FC236}">
                <a16:creationId xmlns:a16="http://schemas.microsoft.com/office/drawing/2014/main" id="{811A9467-40D6-F6C1-C24A-F9D749F7C933}"/>
              </a:ext>
            </a:extLst>
          </p:cNvPr>
          <p:cNvSpPr>
            <a:spLocks noGrp="1"/>
          </p:cNvSpPr>
          <p:nvPr>
            <p:ph type="sldNum" sz="quarter" idx="12"/>
          </p:nvPr>
        </p:nvSpPr>
        <p:spPr/>
        <p:txBody>
          <a:bodyPr/>
          <a:lstStyle/>
          <a:p>
            <a:fld id="{A029A0F6-2DF9-4192-8F5C-F504453B3B85}" type="slidenum">
              <a:rPr lang="en-US" smtClean="0"/>
              <a:t>94</a:t>
            </a:fld>
            <a:endParaRPr lang="en-US"/>
          </a:p>
        </p:txBody>
      </p:sp>
      <p:pic>
        <p:nvPicPr>
          <p:cNvPr id="4" name="Picture 3">
            <a:extLst>
              <a:ext uri="{FF2B5EF4-FFF2-40B4-BE49-F238E27FC236}">
                <a16:creationId xmlns:a16="http://schemas.microsoft.com/office/drawing/2014/main" id="{8D755E21-CBA2-5C09-5843-5E485B6D2572}"/>
              </a:ext>
            </a:extLst>
          </p:cNvPr>
          <p:cNvPicPr>
            <a:picLocks noChangeAspect="1"/>
          </p:cNvPicPr>
          <p:nvPr/>
        </p:nvPicPr>
        <p:blipFill>
          <a:blip r:embed="rId2"/>
          <a:stretch>
            <a:fillRect/>
          </a:stretch>
        </p:blipFill>
        <p:spPr>
          <a:xfrm>
            <a:off x="1066777" y="2340865"/>
            <a:ext cx="5036214" cy="3424626"/>
          </a:xfrm>
          <a:prstGeom prst="rect">
            <a:avLst/>
          </a:prstGeom>
        </p:spPr>
      </p:pic>
      <p:pic>
        <p:nvPicPr>
          <p:cNvPr id="6" name="Picture 5">
            <a:extLst>
              <a:ext uri="{FF2B5EF4-FFF2-40B4-BE49-F238E27FC236}">
                <a16:creationId xmlns:a16="http://schemas.microsoft.com/office/drawing/2014/main" id="{39070C7F-C3D1-119D-D969-7D1948622DCE}"/>
              </a:ext>
            </a:extLst>
          </p:cNvPr>
          <p:cNvPicPr>
            <a:picLocks noChangeAspect="1"/>
          </p:cNvPicPr>
          <p:nvPr/>
        </p:nvPicPr>
        <p:blipFill>
          <a:blip r:embed="rId3"/>
          <a:stretch>
            <a:fillRect/>
          </a:stretch>
        </p:blipFill>
        <p:spPr>
          <a:xfrm>
            <a:off x="6118288" y="2340865"/>
            <a:ext cx="5009960" cy="3424627"/>
          </a:xfrm>
          <a:prstGeom prst="rect">
            <a:avLst/>
          </a:prstGeom>
        </p:spPr>
      </p:pic>
    </p:spTree>
    <p:extLst>
      <p:ext uri="{BB962C8B-B14F-4D97-AF65-F5344CB8AC3E}">
        <p14:creationId xmlns:p14="http://schemas.microsoft.com/office/powerpoint/2010/main" val="25554178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A483EB0-8FD6-E34B-55BB-949A4CBEBF7F}"/>
              </a:ext>
            </a:extLst>
          </p:cNvPr>
          <p:cNvSpPr>
            <a:spLocks noGrp="1"/>
          </p:cNvSpPr>
          <p:nvPr>
            <p:ph type="title"/>
          </p:nvPr>
        </p:nvSpPr>
        <p:spPr/>
        <p:txBody>
          <a:bodyPr/>
          <a:lstStyle/>
          <a:p>
            <a:r>
              <a:rPr lang="en-US" dirty="0"/>
              <a:t>Distribution plot</a:t>
            </a:r>
          </a:p>
        </p:txBody>
      </p:sp>
      <p:sp>
        <p:nvSpPr>
          <p:cNvPr id="2" name="Slide Number Placeholder 1">
            <a:extLst>
              <a:ext uri="{FF2B5EF4-FFF2-40B4-BE49-F238E27FC236}">
                <a16:creationId xmlns:a16="http://schemas.microsoft.com/office/drawing/2014/main" id="{F82E28D8-C7F2-FB26-1843-6ADB01FB9DB9}"/>
              </a:ext>
            </a:extLst>
          </p:cNvPr>
          <p:cNvSpPr>
            <a:spLocks noGrp="1"/>
          </p:cNvSpPr>
          <p:nvPr>
            <p:ph type="sldNum" sz="quarter" idx="12"/>
          </p:nvPr>
        </p:nvSpPr>
        <p:spPr/>
        <p:txBody>
          <a:bodyPr/>
          <a:lstStyle/>
          <a:p>
            <a:fld id="{A029A0F6-2DF9-4192-8F5C-F504453B3B85}" type="slidenum">
              <a:rPr lang="en-US" smtClean="0"/>
              <a:t>95</a:t>
            </a:fld>
            <a:endParaRPr lang="en-US"/>
          </a:p>
        </p:txBody>
      </p:sp>
      <p:pic>
        <p:nvPicPr>
          <p:cNvPr id="4" name="Picture 3">
            <a:extLst>
              <a:ext uri="{FF2B5EF4-FFF2-40B4-BE49-F238E27FC236}">
                <a16:creationId xmlns:a16="http://schemas.microsoft.com/office/drawing/2014/main" id="{F6C89747-88E0-C027-5FC5-DC510C654216}"/>
              </a:ext>
            </a:extLst>
          </p:cNvPr>
          <p:cNvPicPr>
            <a:picLocks noChangeAspect="1"/>
          </p:cNvPicPr>
          <p:nvPr/>
        </p:nvPicPr>
        <p:blipFill>
          <a:blip r:embed="rId2"/>
          <a:stretch>
            <a:fillRect/>
          </a:stretch>
        </p:blipFill>
        <p:spPr>
          <a:xfrm>
            <a:off x="979968" y="1956816"/>
            <a:ext cx="5193512" cy="3420689"/>
          </a:xfrm>
          <a:prstGeom prst="rect">
            <a:avLst/>
          </a:prstGeom>
        </p:spPr>
      </p:pic>
      <p:pic>
        <p:nvPicPr>
          <p:cNvPr id="6" name="Picture 5">
            <a:extLst>
              <a:ext uri="{FF2B5EF4-FFF2-40B4-BE49-F238E27FC236}">
                <a16:creationId xmlns:a16="http://schemas.microsoft.com/office/drawing/2014/main" id="{35F1F367-13BB-A350-BAEC-A8656732C0E7}"/>
              </a:ext>
            </a:extLst>
          </p:cNvPr>
          <p:cNvPicPr>
            <a:picLocks noChangeAspect="1"/>
          </p:cNvPicPr>
          <p:nvPr/>
        </p:nvPicPr>
        <p:blipFill>
          <a:blip r:embed="rId3"/>
          <a:stretch>
            <a:fillRect/>
          </a:stretch>
        </p:blipFill>
        <p:spPr>
          <a:xfrm>
            <a:off x="6200136" y="1956817"/>
            <a:ext cx="3508024" cy="3420688"/>
          </a:xfrm>
          <a:prstGeom prst="rect">
            <a:avLst/>
          </a:prstGeom>
        </p:spPr>
      </p:pic>
    </p:spTree>
    <p:extLst>
      <p:ext uri="{BB962C8B-B14F-4D97-AF65-F5344CB8AC3E}">
        <p14:creationId xmlns:p14="http://schemas.microsoft.com/office/powerpoint/2010/main" val="4228359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E06BA44-EC2A-8777-9659-62BB066C1E94}"/>
              </a:ext>
            </a:extLst>
          </p:cNvPr>
          <p:cNvSpPr>
            <a:spLocks noGrp="1"/>
          </p:cNvSpPr>
          <p:nvPr>
            <p:ph type="title"/>
          </p:nvPr>
        </p:nvSpPr>
        <p:spPr/>
        <p:txBody>
          <a:bodyPr/>
          <a:lstStyle/>
          <a:p>
            <a:r>
              <a:rPr lang="en-US" dirty="0"/>
              <a:t>heatmap</a:t>
            </a:r>
          </a:p>
        </p:txBody>
      </p:sp>
      <p:sp>
        <p:nvSpPr>
          <p:cNvPr id="2" name="Slide Number Placeholder 1">
            <a:extLst>
              <a:ext uri="{FF2B5EF4-FFF2-40B4-BE49-F238E27FC236}">
                <a16:creationId xmlns:a16="http://schemas.microsoft.com/office/drawing/2014/main" id="{27D3723A-3C3B-0E42-7436-D67BA097BB3B}"/>
              </a:ext>
            </a:extLst>
          </p:cNvPr>
          <p:cNvSpPr>
            <a:spLocks noGrp="1"/>
          </p:cNvSpPr>
          <p:nvPr>
            <p:ph type="sldNum" sz="quarter" idx="12"/>
          </p:nvPr>
        </p:nvSpPr>
        <p:spPr/>
        <p:txBody>
          <a:bodyPr/>
          <a:lstStyle/>
          <a:p>
            <a:fld id="{A029A0F6-2DF9-4192-8F5C-F504453B3B85}" type="slidenum">
              <a:rPr lang="en-US" smtClean="0"/>
              <a:t>96</a:t>
            </a:fld>
            <a:endParaRPr lang="en-US"/>
          </a:p>
        </p:txBody>
      </p:sp>
      <p:pic>
        <p:nvPicPr>
          <p:cNvPr id="4" name="Picture 3">
            <a:extLst>
              <a:ext uri="{FF2B5EF4-FFF2-40B4-BE49-F238E27FC236}">
                <a16:creationId xmlns:a16="http://schemas.microsoft.com/office/drawing/2014/main" id="{9A8300C3-E2D3-9565-93C9-E5C94CAC1805}"/>
              </a:ext>
            </a:extLst>
          </p:cNvPr>
          <p:cNvPicPr>
            <a:picLocks noChangeAspect="1"/>
          </p:cNvPicPr>
          <p:nvPr/>
        </p:nvPicPr>
        <p:blipFill>
          <a:blip r:embed="rId2"/>
          <a:stretch>
            <a:fillRect/>
          </a:stretch>
        </p:blipFill>
        <p:spPr>
          <a:xfrm>
            <a:off x="1286287" y="2157984"/>
            <a:ext cx="4809713" cy="3342073"/>
          </a:xfrm>
          <a:prstGeom prst="rect">
            <a:avLst/>
          </a:prstGeom>
        </p:spPr>
      </p:pic>
      <p:pic>
        <p:nvPicPr>
          <p:cNvPr id="6" name="Picture 5">
            <a:extLst>
              <a:ext uri="{FF2B5EF4-FFF2-40B4-BE49-F238E27FC236}">
                <a16:creationId xmlns:a16="http://schemas.microsoft.com/office/drawing/2014/main" id="{77239089-8D6D-AEA3-D9A0-0A5B4D99A27C}"/>
              </a:ext>
            </a:extLst>
          </p:cNvPr>
          <p:cNvPicPr>
            <a:picLocks noChangeAspect="1"/>
          </p:cNvPicPr>
          <p:nvPr/>
        </p:nvPicPr>
        <p:blipFill>
          <a:blip r:embed="rId3"/>
          <a:stretch>
            <a:fillRect/>
          </a:stretch>
        </p:blipFill>
        <p:spPr>
          <a:xfrm>
            <a:off x="6108192" y="2176297"/>
            <a:ext cx="4916424" cy="3317832"/>
          </a:xfrm>
          <a:prstGeom prst="rect">
            <a:avLst/>
          </a:prstGeom>
        </p:spPr>
      </p:pic>
    </p:spTree>
    <p:extLst>
      <p:ext uri="{BB962C8B-B14F-4D97-AF65-F5344CB8AC3E}">
        <p14:creationId xmlns:p14="http://schemas.microsoft.com/office/powerpoint/2010/main" val="20959617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DF1830-4456-2D45-93D8-232884EED7EB}"/>
              </a:ext>
            </a:extLst>
          </p:cNvPr>
          <p:cNvSpPr>
            <a:spLocks noGrp="1"/>
          </p:cNvSpPr>
          <p:nvPr>
            <p:ph idx="1"/>
          </p:nvPr>
        </p:nvSpPr>
        <p:spPr/>
        <p:txBody>
          <a:bodyPr>
            <a:normAutofit/>
          </a:bodyPr>
          <a:lstStyle/>
          <a:p>
            <a:pPr marL="0" indent="0" algn="ctr">
              <a:buNone/>
            </a:pPr>
            <a:r>
              <a:rPr lang="en-US" sz="4800" dirty="0">
                <a:latin typeface="Algerian" panose="04020705040A02060702" pitchFamily="82" charset="0"/>
              </a:rPr>
              <a:t>Thank you</a:t>
            </a:r>
          </a:p>
        </p:txBody>
      </p:sp>
      <p:sp>
        <p:nvSpPr>
          <p:cNvPr id="4" name="Slide Number Placeholder 3">
            <a:extLst>
              <a:ext uri="{FF2B5EF4-FFF2-40B4-BE49-F238E27FC236}">
                <a16:creationId xmlns:a16="http://schemas.microsoft.com/office/drawing/2014/main" id="{72918B07-7ED3-A7E9-4620-0DF91B9E19CB}"/>
              </a:ext>
            </a:extLst>
          </p:cNvPr>
          <p:cNvSpPr>
            <a:spLocks noGrp="1"/>
          </p:cNvSpPr>
          <p:nvPr>
            <p:ph type="sldNum" sz="quarter" idx="12"/>
          </p:nvPr>
        </p:nvSpPr>
        <p:spPr/>
        <p:txBody>
          <a:bodyPr/>
          <a:lstStyle/>
          <a:p>
            <a:fld id="{EDC09929-258B-4839-8B94-2FB6E9BCA606}" type="slidenum">
              <a:rPr lang="en-US" smtClean="0"/>
              <a:t>97</a:t>
            </a:fld>
            <a:endParaRPr lang="en-US"/>
          </a:p>
        </p:txBody>
      </p:sp>
    </p:spTree>
    <p:extLst>
      <p:ext uri="{BB962C8B-B14F-4D97-AF65-F5344CB8AC3E}">
        <p14:creationId xmlns:p14="http://schemas.microsoft.com/office/powerpoint/2010/main" val="17289121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Wood Type">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C6AE0645-98FF-411B-B0E9-59ABD78A0C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61</TotalTime>
  <Words>3550</Words>
  <Application>Microsoft Office PowerPoint</Application>
  <PresentationFormat>Widescreen</PresentationFormat>
  <Paragraphs>511</Paragraphs>
  <Slides>97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97</vt:i4>
      </vt:variant>
    </vt:vector>
  </HeadingPairs>
  <TitlesOfParts>
    <vt:vector size="107" baseType="lpstr">
      <vt:lpstr>Algerian</vt:lpstr>
      <vt:lpstr>Arial</vt:lpstr>
      <vt:lpstr>Calibri</vt:lpstr>
      <vt:lpstr>Calibri Light</vt:lpstr>
      <vt:lpstr>Consolas</vt:lpstr>
      <vt:lpstr>Georgia</vt:lpstr>
      <vt:lpstr>Inter</vt:lpstr>
      <vt:lpstr>Trebuchet MS</vt:lpstr>
      <vt:lpstr>Wingdings</vt:lpstr>
      <vt:lpstr>Wood Type</vt:lpstr>
      <vt:lpstr>Workshop on Data Science</vt:lpstr>
      <vt:lpstr>Today’s Agenda</vt:lpstr>
      <vt:lpstr>Basic Statistics</vt:lpstr>
      <vt:lpstr>Basic Statistics contd.</vt:lpstr>
      <vt:lpstr>Basic Statistics contd.</vt:lpstr>
      <vt:lpstr>Why python programming?</vt:lpstr>
      <vt:lpstr>Application Areas</vt:lpstr>
      <vt:lpstr>Application Areas</vt:lpstr>
      <vt:lpstr>Applications areas</vt:lpstr>
      <vt:lpstr>Applications areas</vt:lpstr>
      <vt:lpstr>Application Areas</vt:lpstr>
      <vt:lpstr>Application Areas</vt:lpstr>
      <vt:lpstr>Lets do some coding</vt:lpstr>
      <vt:lpstr>Getting output in console</vt:lpstr>
      <vt:lpstr>Python comments</vt:lpstr>
      <vt:lpstr>Python variables</vt:lpstr>
      <vt:lpstr>Python variables contd.</vt:lpstr>
      <vt:lpstr>Python keywords</vt:lpstr>
      <vt:lpstr>Python operators</vt:lpstr>
      <vt:lpstr>Arithmatic operators</vt:lpstr>
      <vt:lpstr>Relational operators</vt:lpstr>
      <vt:lpstr>Assignment operators</vt:lpstr>
      <vt:lpstr>Logical operators</vt:lpstr>
      <vt:lpstr>Bitwise operators</vt:lpstr>
      <vt:lpstr>Identity operators</vt:lpstr>
      <vt:lpstr>Membership operators</vt:lpstr>
      <vt:lpstr>Use of brackets</vt:lpstr>
      <vt:lpstr>Data Types</vt:lpstr>
      <vt:lpstr>PowerPoint Presentation</vt:lpstr>
      <vt:lpstr>PowerPoint Presentation</vt:lpstr>
      <vt:lpstr>Numeric categories</vt:lpstr>
      <vt:lpstr>PowerPoint Presentation</vt:lpstr>
      <vt:lpstr>Lets do coding</vt:lpstr>
      <vt:lpstr>strings</vt:lpstr>
      <vt:lpstr>Accessing string using indexing</vt:lpstr>
      <vt:lpstr>Built-in functions available on strings</vt:lpstr>
      <vt:lpstr>Lets do coding</vt:lpstr>
      <vt:lpstr>list</vt:lpstr>
      <vt:lpstr>list</vt:lpstr>
      <vt:lpstr>Accessing list using indexing and slicing</vt:lpstr>
      <vt:lpstr>List functions</vt:lpstr>
      <vt:lpstr>Lets do coding</vt:lpstr>
      <vt:lpstr>dictionary</vt:lpstr>
      <vt:lpstr>Accessing dictionary</vt:lpstr>
      <vt:lpstr>Dictionary functions</vt:lpstr>
      <vt:lpstr>Lets do coding</vt:lpstr>
      <vt:lpstr>Control flow statements</vt:lpstr>
      <vt:lpstr>If-elif-else</vt:lpstr>
      <vt:lpstr>Lets do coding</vt:lpstr>
      <vt:lpstr>while</vt:lpstr>
      <vt:lpstr>while</vt:lpstr>
      <vt:lpstr>While loop examples</vt:lpstr>
      <vt:lpstr>Infinite loop</vt:lpstr>
      <vt:lpstr>for</vt:lpstr>
      <vt:lpstr>For loop</vt:lpstr>
      <vt:lpstr>For loop contd.</vt:lpstr>
      <vt:lpstr>Break &amp; continue in for loop</vt:lpstr>
      <vt:lpstr>Using range functions</vt:lpstr>
      <vt:lpstr>Lets do coding</vt:lpstr>
      <vt:lpstr>User defined functions</vt:lpstr>
      <vt:lpstr>Python user defined functions</vt:lpstr>
      <vt:lpstr>udf</vt:lpstr>
      <vt:lpstr>Return value from functions</vt:lpstr>
      <vt:lpstr>The docstring</vt:lpstr>
      <vt:lpstr>Lets do coding</vt:lpstr>
      <vt:lpstr>Module and packages</vt:lpstr>
      <vt:lpstr>Installing python modules</vt:lpstr>
      <vt:lpstr>Common modules</vt:lpstr>
      <vt:lpstr>Exploratory Data Analysis</vt:lpstr>
      <vt:lpstr>Exploratory Data Analysis contd.</vt:lpstr>
      <vt:lpstr>Exploratory Data Analysis contd.</vt:lpstr>
      <vt:lpstr>Exploratory Data Analysis contd.</vt:lpstr>
      <vt:lpstr>pandas</vt:lpstr>
      <vt:lpstr>What is pandas ?</vt:lpstr>
      <vt:lpstr>Types of data structure in pandas</vt:lpstr>
      <vt:lpstr>Pandas Series</vt:lpstr>
      <vt:lpstr>Pandas DataFrame</vt:lpstr>
      <vt:lpstr>Basic Functionality and attributes of DataFrame</vt:lpstr>
      <vt:lpstr>Basic Functionality and attributes of DataFrame contd.</vt:lpstr>
      <vt:lpstr>Checking &amp; Handling Duplicates</vt:lpstr>
      <vt:lpstr>Checking &amp; Handling Null Values</vt:lpstr>
      <vt:lpstr>Dropping columns and rows</vt:lpstr>
      <vt:lpstr>Selecting columns from a DataFrame</vt:lpstr>
      <vt:lpstr>Matplotlib &amp; Seaborn</vt:lpstr>
      <vt:lpstr>Matplotlib and seaborn</vt:lpstr>
      <vt:lpstr>Some common graph</vt:lpstr>
      <vt:lpstr>Line plot</vt:lpstr>
      <vt:lpstr>Bar plot</vt:lpstr>
      <vt:lpstr>scatter plot</vt:lpstr>
      <vt:lpstr>Customize scatter plot</vt:lpstr>
      <vt:lpstr>Pie plot</vt:lpstr>
      <vt:lpstr>Count plot</vt:lpstr>
      <vt:lpstr>Box &amp; bar plot</vt:lpstr>
      <vt:lpstr>Violin &amp; strip plot</vt:lpstr>
      <vt:lpstr>Distribution plot</vt:lpstr>
      <vt:lpstr>heatmap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on Data Science</dc:title>
  <dc:creator>Bipul Nath</dc:creator>
  <cp:lastModifiedBy>Bipul Nath</cp:lastModifiedBy>
  <cp:revision>2</cp:revision>
  <dcterms:created xsi:type="dcterms:W3CDTF">2024-04-25T17:42:22Z</dcterms:created>
  <dcterms:modified xsi:type="dcterms:W3CDTF">2024-04-27T06:24:01Z</dcterms:modified>
</cp:coreProperties>
</file>